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15"/>
  </p:notesMasterIdLst>
  <p:sldIdLst>
    <p:sldId id="256" r:id="rId2"/>
    <p:sldId id="257" r:id="rId3"/>
    <p:sldId id="264" r:id="rId4"/>
    <p:sldId id="265" r:id="rId5"/>
    <p:sldId id="268" r:id="rId6"/>
    <p:sldId id="269" r:id="rId7"/>
    <p:sldId id="271" r:id="rId8"/>
    <p:sldId id="270" r:id="rId9"/>
    <p:sldId id="272" r:id="rId10"/>
    <p:sldId id="273" r:id="rId11"/>
    <p:sldId id="274" r:id="rId12"/>
    <p:sldId id="275" r:id="rId13"/>
    <p:sldId id="27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F6FF"/>
    <a:srgbClr val="A1DBEF"/>
    <a:srgbClr val="BACAEF"/>
    <a:srgbClr val="6EBFDE"/>
    <a:srgbClr val="A29E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2475FB-5C3B-4B1F-A966-F7CBF73E268C}" type="datetimeFigureOut">
              <a:rPr lang="en-GB" smtClean="0"/>
              <a:t>14/09/2020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A8A614-9D4C-43EA-BA2E-D57F3E560CC4}" type="slidenum">
              <a:rPr lang="en-GB" smtClean="0"/>
              <a:t>‹#›</a:t>
            </a:fld>
            <a:endParaRPr lang="en-GB"/>
          </a:p>
        </p:txBody>
      </p:sp>
    </p:spTree>
    <p:extLst>
      <p:ext uri="{BB962C8B-B14F-4D97-AF65-F5344CB8AC3E}">
        <p14:creationId xmlns:p14="http://schemas.microsoft.com/office/powerpoint/2010/main" val="3826471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9DB05-70F0-4674-8401-8C8D51276A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AAE5CD0-DE81-4A15-955D-4EECAB474D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0E5867A-7672-4988-A285-06362D38B7A2}"/>
              </a:ext>
            </a:extLst>
          </p:cNvPr>
          <p:cNvSpPr>
            <a:spLocks noGrp="1"/>
          </p:cNvSpPr>
          <p:nvPr>
            <p:ph type="dt" sz="half" idx="10"/>
          </p:nvPr>
        </p:nvSpPr>
        <p:spPr/>
        <p:txBody>
          <a:bodyPr/>
          <a:lstStyle/>
          <a:p>
            <a:fld id="{FE8319DC-01E1-4364-933F-019DC6ECFC63}" type="datetime1">
              <a:rPr lang="en-GB" smtClean="0"/>
              <a:t>14/09/2020</a:t>
            </a:fld>
            <a:endParaRPr lang="en-GB"/>
          </a:p>
        </p:txBody>
      </p:sp>
      <p:sp>
        <p:nvSpPr>
          <p:cNvPr id="5" name="Footer Placeholder 4">
            <a:extLst>
              <a:ext uri="{FF2B5EF4-FFF2-40B4-BE49-F238E27FC236}">
                <a16:creationId xmlns:a16="http://schemas.microsoft.com/office/drawing/2014/main" id="{EB9A2C0F-7FDB-435A-A44F-FA68DC117E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FB50E9-2697-4443-AEA5-C280389DD8C3}"/>
              </a:ext>
            </a:extLst>
          </p:cNvPr>
          <p:cNvSpPr>
            <a:spLocks noGrp="1"/>
          </p:cNvSpPr>
          <p:nvPr>
            <p:ph type="sldNum" sz="quarter" idx="12"/>
          </p:nvPr>
        </p:nvSpPr>
        <p:spPr/>
        <p:txBody>
          <a:bodyPr/>
          <a:lstStyle/>
          <a:p>
            <a:fld id="{F7E3B885-1BFE-45F1-956C-2D72696E8172}" type="slidenum">
              <a:rPr lang="en-GB" smtClean="0"/>
              <a:t>‹#›</a:t>
            </a:fld>
            <a:endParaRPr lang="en-GB"/>
          </a:p>
        </p:txBody>
      </p:sp>
    </p:spTree>
    <p:extLst>
      <p:ext uri="{BB962C8B-B14F-4D97-AF65-F5344CB8AC3E}">
        <p14:creationId xmlns:p14="http://schemas.microsoft.com/office/powerpoint/2010/main" val="2606985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050CA-B69F-4CBD-B63A-3041B7E8971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4F0FA9D-3522-4CCE-9EEB-020B0A8BB1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C71A21-3DB1-4AF2-8841-B234DE1E8F98}"/>
              </a:ext>
            </a:extLst>
          </p:cNvPr>
          <p:cNvSpPr>
            <a:spLocks noGrp="1"/>
          </p:cNvSpPr>
          <p:nvPr>
            <p:ph type="dt" sz="half" idx="10"/>
          </p:nvPr>
        </p:nvSpPr>
        <p:spPr/>
        <p:txBody>
          <a:bodyPr/>
          <a:lstStyle/>
          <a:p>
            <a:fld id="{F8A506ED-E905-46F6-9552-35A00D143F26}" type="datetime1">
              <a:rPr lang="en-GB" smtClean="0"/>
              <a:t>14/09/2020</a:t>
            </a:fld>
            <a:endParaRPr lang="en-GB"/>
          </a:p>
        </p:txBody>
      </p:sp>
      <p:sp>
        <p:nvSpPr>
          <p:cNvPr id="5" name="Footer Placeholder 4">
            <a:extLst>
              <a:ext uri="{FF2B5EF4-FFF2-40B4-BE49-F238E27FC236}">
                <a16:creationId xmlns:a16="http://schemas.microsoft.com/office/drawing/2014/main" id="{82F765F4-47F5-47FF-9ED3-D286A89822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DE638C-E4BF-447F-A942-A9C3563773E7}"/>
              </a:ext>
            </a:extLst>
          </p:cNvPr>
          <p:cNvSpPr>
            <a:spLocks noGrp="1"/>
          </p:cNvSpPr>
          <p:nvPr>
            <p:ph type="sldNum" sz="quarter" idx="12"/>
          </p:nvPr>
        </p:nvSpPr>
        <p:spPr/>
        <p:txBody>
          <a:bodyPr/>
          <a:lstStyle/>
          <a:p>
            <a:fld id="{F7E3B885-1BFE-45F1-956C-2D72696E8172}" type="slidenum">
              <a:rPr lang="en-GB" smtClean="0"/>
              <a:t>‹#›</a:t>
            </a:fld>
            <a:endParaRPr lang="en-GB"/>
          </a:p>
        </p:txBody>
      </p:sp>
    </p:spTree>
    <p:extLst>
      <p:ext uri="{BB962C8B-B14F-4D97-AF65-F5344CB8AC3E}">
        <p14:creationId xmlns:p14="http://schemas.microsoft.com/office/powerpoint/2010/main" val="3814467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5C74EE-69C9-4DF8-A409-0AADB6762BB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4822D4D-C442-4FD1-A053-85B9523DD8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F88058-C01E-4717-A349-6A91B985203B}"/>
              </a:ext>
            </a:extLst>
          </p:cNvPr>
          <p:cNvSpPr>
            <a:spLocks noGrp="1"/>
          </p:cNvSpPr>
          <p:nvPr>
            <p:ph type="dt" sz="half" idx="10"/>
          </p:nvPr>
        </p:nvSpPr>
        <p:spPr/>
        <p:txBody>
          <a:bodyPr/>
          <a:lstStyle/>
          <a:p>
            <a:fld id="{20AE3A20-DC76-4C5C-8D87-9724D9149588}" type="datetime1">
              <a:rPr lang="en-GB" smtClean="0"/>
              <a:t>14/09/2020</a:t>
            </a:fld>
            <a:endParaRPr lang="en-GB"/>
          </a:p>
        </p:txBody>
      </p:sp>
      <p:sp>
        <p:nvSpPr>
          <p:cNvPr id="5" name="Footer Placeholder 4">
            <a:extLst>
              <a:ext uri="{FF2B5EF4-FFF2-40B4-BE49-F238E27FC236}">
                <a16:creationId xmlns:a16="http://schemas.microsoft.com/office/drawing/2014/main" id="{A95EC9EA-09FE-4679-A673-DF6D8C9128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EBDAB3-1363-4D71-9207-A2828F572667}"/>
              </a:ext>
            </a:extLst>
          </p:cNvPr>
          <p:cNvSpPr>
            <a:spLocks noGrp="1"/>
          </p:cNvSpPr>
          <p:nvPr>
            <p:ph type="sldNum" sz="quarter" idx="12"/>
          </p:nvPr>
        </p:nvSpPr>
        <p:spPr/>
        <p:txBody>
          <a:bodyPr/>
          <a:lstStyle/>
          <a:p>
            <a:fld id="{F7E3B885-1BFE-45F1-956C-2D72696E8172}" type="slidenum">
              <a:rPr lang="en-GB" smtClean="0"/>
              <a:t>‹#›</a:t>
            </a:fld>
            <a:endParaRPr lang="en-GB"/>
          </a:p>
        </p:txBody>
      </p:sp>
    </p:spTree>
    <p:extLst>
      <p:ext uri="{BB962C8B-B14F-4D97-AF65-F5344CB8AC3E}">
        <p14:creationId xmlns:p14="http://schemas.microsoft.com/office/powerpoint/2010/main" val="2569771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4099D-2F54-4F3B-AF0D-6A9D7FCE7B8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77C55E-D7C8-44BD-A5D8-FED9CCF3E7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AF03F2-2AB3-4CD3-8084-363D7432CBE2}"/>
              </a:ext>
            </a:extLst>
          </p:cNvPr>
          <p:cNvSpPr>
            <a:spLocks noGrp="1"/>
          </p:cNvSpPr>
          <p:nvPr>
            <p:ph type="dt" sz="half" idx="10"/>
          </p:nvPr>
        </p:nvSpPr>
        <p:spPr/>
        <p:txBody>
          <a:bodyPr/>
          <a:lstStyle/>
          <a:p>
            <a:fld id="{23E520F1-09AE-422C-AA65-346C048B6C5F}" type="datetime1">
              <a:rPr lang="en-GB" smtClean="0"/>
              <a:t>14/09/2020</a:t>
            </a:fld>
            <a:endParaRPr lang="en-GB"/>
          </a:p>
        </p:txBody>
      </p:sp>
      <p:sp>
        <p:nvSpPr>
          <p:cNvPr id="5" name="Footer Placeholder 4">
            <a:extLst>
              <a:ext uri="{FF2B5EF4-FFF2-40B4-BE49-F238E27FC236}">
                <a16:creationId xmlns:a16="http://schemas.microsoft.com/office/drawing/2014/main" id="{78BD9516-0509-4368-AF8F-1DF7A07D68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DBA2C2-83B1-45D7-9CAE-282D4025A0B8}"/>
              </a:ext>
            </a:extLst>
          </p:cNvPr>
          <p:cNvSpPr>
            <a:spLocks noGrp="1"/>
          </p:cNvSpPr>
          <p:nvPr>
            <p:ph type="sldNum" sz="quarter" idx="12"/>
          </p:nvPr>
        </p:nvSpPr>
        <p:spPr/>
        <p:txBody>
          <a:bodyPr/>
          <a:lstStyle/>
          <a:p>
            <a:fld id="{F7E3B885-1BFE-45F1-956C-2D72696E8172}" type="slidenum">
              <a:rPr lang="en-GB" smtClean="0"/>
              <a:t>‹#›</a:t>
            </a:fld>
            <a:endParaRPr lang="en-GB"/>
          </a:p>
        </p:txBody>
      </p:sp>
    </p:spTree>
    <p:extLst>
      <p:ext uri="{BB962C8B-B14F-4D97-AF65-F5344CB8AC3E}">
        <p14:creationId xmlns:p14="http://schemas.microsoft.com/office/powerpoint/2010/main" val="13395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55404-50A2-4595-A75A-BB52A88F01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5753C9-B41C-43A2-9333-EF0185C529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D6ACEC-2062-40F5-BE43-951C0E943DEB}"/>
              </a:ext>
            </a:extLst>
          </p:cNvPr>
          <p:cNvSpPr>
            <a:spLocks noGrp="1"/>
          </p:cNvSpPr>
          <p:nvPr>
            <p:ph type="dt" sz="half" idx="10"/>
          </p:nvPr>
        </p:nvSpPr>
        <p:spPr/>
        <p:txBody>
          <a:bodyPr/>
          <a:lstStyle/>
          <a:p>
            <a:fld id="{F9B4E7C0-5035-40B6-8AA6-338BCF7B4015}" type="datetime1">
              <a:rPr lang="en-GB" smtClean="0"/>
              <a:t>14/09/2020</a:t>
            </a:fld>
            <a:endParaRPr lang="en-GB"/>
          </a:p>
        </p:txBody>
      </p:sp>
      <p:sp>
        <p:nvSpPr>
          <p:cNvPr id="5" name="Footer Placeholder 4">
            <a:extLst>
              <a:ext uri="{FF2B5EF4-FFF2-40B4-BE49-F238E27FC236}">
                <a16:creationId xmlns:a16="http://schemas.microsoft.com/office/drawing/2014/main" id="{5BC0A45F-78F3-492B-A42E-53DF2B40EA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58B6AE-A0FC-4CD7-A7C6-A42D634B75BF}"/>
              </a:ext>
            </a:extLst>
          </p:cNvPr>
          <p:cNvSpPr>
            <a:spLocks noGrp="1"/>
          </p:cNvSpPr>
          <p:nvPr>
            <p:ph type="sldNum" sz="quarter" idx="12"/>
          </p:nvPr>
        </p:nvSpPr>
        <p:spPr/>
        <p:txBody>
          <a:bodyPr/>
          <a:lstStyle/>
          <a:p>
            <a:fld id="{F7E3B885-1BFE-45F1-956C-2D72696E8172}" type="slidenum">
              <a:rPr lang="en-GB" smtClean="0"/>
              <a:t>‹#›</a:t>
            </a:fld>
            <a:endParaRPr lang="en-GB"/>
          </a:p>
        </p:txBody>
      </p:sp>
    </p:spTree>
    <p:extLst>
      <p:ext uri="{BB962C8B-B14F-4D97-AF65-F5344CB8AC3E}">
        <p14:creationId xmlns:p14="http://schemas.microsoft.com/office/powerpoint/2010/main" val="1464213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FE9E1-8F7D-4DC2-B4A9-D4C898C9DB7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BF108B-714F-4D2B-B476-C2E97BE7E6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D5C47E3-CAA8-492B-890D-CEBE5EEAD5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095ADD3-5F78-4A0D-8118-ADD4648E7274}"/>
              </a:ext>
            </a:extLst>
          </p:cNvPr>
          <p:cNvSpPr>
            <a:spLocks noGrp="1"/>
          </p:cNvSpPr>
          <p:nvPr>
            <p:ph type="dt" sz="half" idx="10"/>
          </p:nvPr>
        </p:nvSpPr>
        <p:spPr/>
        <p:txBody>
          <a:bodyPr/>
          <a:lstStyle/>
          <a:p>
            <a:fld id="{D3D77307-1A3C-469E-B719-4168D41FFA8C}" type="datetime1">
              <a:rPr lang="en-GB" smtClean="0"/>
              <a:t>14/09/2020</a:t>
            </a:fld>
            <a:endParaRPr lang="en-GB"/>
          </a:p>
        </p:txBody>
      </p:sp>
      <p:sp>
        <p:nvSpPr>
          <p:cNvPr id="6" name="Footer Placeholder 5">
            <a:extLst>
              <a:ext uri="{FF2B5EF4-FFF2-40B4-BE49-F238E27FC236}">
                <a16:creationId xmlns:a16="http://schemas.microsoft.com/office/drawing/2014/main" id="{09FF82F2-8F4F-4225-898F-FB76D37D2E1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103B8D-737B-4B19-91E0-97C7AE5BB21C}"/>
              </a:ext>
            </a:extLst>
          </p:cNvPr>
          <p:cNvSpPr>
            <a:spLocks noGrp="1"/>
          </p:cNvSpPr>
          <p:nvPr>
            <p:ph type="sldNum" sz="quarter" idx="12"/>
          </p:nvPr>
        </p:nvSpPr>
        <p:spPr/>
        <p:txBody>
          <a:bodyPr/>
          <a:lstStyle/>
          <a:p>
            <a:fld id="{F7E3B885-1BFE-45F1-956C-2D72696E8172}" type="slidenum">
              <a:rPr lang="en-GB" smtClean="0"/>
              <a:t>‹#›</a:t>
            </a:fld>
            <a:endParaRPr lang="en-GB"/>
          </a:p>
        </p:txBody>
      </p:sp>
    </p:spTree>
    <p:extLst>
      <p:ext uri="{BB962C8B-B14F-4D97-AF65-F5344CB8AC3E}">
        <p14:creationId xmlns:p14="http://schemas.microsoft.com/office/powerpoint/2010/main" val="2560319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78F31-2119-4CC2-B8DD-9D501AEF2BC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5911714-B1D2-49A9-9E62-A985A64618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D3DEF0-A857-4954-993A-505BADFAB4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AD439A9-C984-4A59-B44D-0E6D716964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A5CC89-B026-4CA7-B79E-B95B390CC6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6A1C40A-DE26-4FA9-A301-9F297C9F6470}"/>
              </a:ext>
            </a:extLst>
          </p:cNvPr>
          <p:cNvSpPr>
            <a:spLocks noGrp="1"/>
          </p:cNvSpPr>
          <p:nvPr>
            <p:ph type="dt" sz="half" idx="10"/>
          </p:nvPr>
        </p:nvSpPr>
        <p:spPr/>
        <p:txBody>
          <a:bodyPr/>
          <a:lstStyle/>
          <a:p>
            <a:fld id="{27061B0A-B8CB-493B-AF25-9E3E8396DD08}" type="datetime1">
              <a:rPr lang="en-GB" smtClean="0"/>
              <a:t>14/09/2020</a:t>
            </a:fld>
            <a:endParaRPr lang="en-GB"/>
          </a:p>
        </p:txBody>
      </p:sp>
      <p:sp>
        <p:nvSpPr>
          <p:cNvPr id="8" name="Footer Placeholder 7">
            <a:extLst>
              <a:ext uri="{FF2B5EF4-FFF2-40B4-BE49-F238E27FC236}">
                <a16:creationId xmlns:a16="http://schemas.microsoft.com/office/drawing/2014/main" id="{CBB86EFF-E02F-416C-91D8-FC65BA3C9BE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C568E4-AEBC-4009-B3F0-7F546D679837}"/>
              </a:ext>
            </a:extLst>
          </p:cNvPr>
          <p:cNvSpPr>
            <a:spLocks noGrp="1"/>
          </p:cNvSpPr>
          <p:nvPr>
            <p:ph type="sldNum" sz="quarter" idx="12"/>
          </p:nvPr>
        </p:nvSpPr>
        <p:spPr/>
        <p:txBody>
          <a:bodyPr/>
          <a:lstStyle/>
          <a:p>
            <a:fld id="{F7E3B885-1BFE-45F1-956C-2D72696E8172}" type="slidenum">
              <a:rPr lang="en-GB" smtClean="0"/>
              <a:t>‹#›</a:t>
            </a:fld>
            <a:endParaRPr lang="en-GB"/>
          </a:p>
        </p:txBody>
      </p:sp>
    </p:spTree>
    <p:extLst>
      <p:ext uri="{BB962C8B-B14F-4D97-AF65-F5344CB8AC3E}">
        <p14:creationId xmlns:p14="http://schemas.microsoft.com/office/powerpoint/2010/main" val="2840042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25868-F78A-4332-92DC-0C48536801A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397C329-5619-4EFC-AFEB-543D16F3AECC}"/>
              </a:ext>
            </a:extLst>
          </p:cNvPr>
          <p:cNvSpPr>
            <a:spLocks noGrp="1"/>
          </p:cNvSpPr>
          <p:nvPr>
            <p:ph type="dt" sz="half" idx="10"/>
          </p:nvPr>
        </p:nvSpPr>
        <p:spPr/>
        <p:txBody>
          <a:bodyPr/>
          <a:lstStyle/>
          <a:p>
            <a:fld id="{D3D77561-71D7-4B96-82F8-21B98BE4DFCF}" type="datetime1">
              <a:rPr lang="en-GB" smtClean="0"/>
              <a:t>14/09/2020</a:t>
            </a:fld>
            <a:endParaRPr lang="en-GB"/>
          </a:p>
        </p:txBody>
      </p:sp>
      <p:sp>
        <p:nvSpPr>
          <p:cNvPr id="4" name="Footer Placeholder 3">
            <a:extLst>
              <a:ext uri="{FF2B5EF4-FFF2-40B4-BE49-F238E27FC236}">
                <a16:creationId xmlns:a16="http://schemas.microsoft.com/office/drawing/2014/main" id="{385E7452-E64F-46FB-A2D3-87DA82D27BF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6AA7A9E-6F2E-4753-8613-0ECA747E39CB}"/>
              </a:ext>
            </a:extLst>
          </p:cNvPr>
          <p:cNvSpPr>
            <a:spLocks noGrp="1"/>
          </p:cNvSpPr>
          <p:nvPr>
            <p:ph type="sldNum" sz="quarter" idx="12"/>
          </p:nvPr>
        </p:nvSpPr>
        <p:spPr/>
        <p:txBody>
          <a:bodyPr/>
          <a:lstStyle/>
          <a:p>
            <a:fld id="{F7E3B885-1BFE-45F1-956C-2D72696E8172}" type="slidenum">
              <a:rPr lang="en-GB" smtClean="0"/>
              <a:t>‹#›</a:t>
            </a:fld>
            <a:endParaRPr lang="en-GB"/>
          </a:p>
        </p:txBody>
      </p:sp>
    </p:spTree>
    <p:extLst>
      <p:ext uri="{BB962C8B-B14F-4D97-AF65-F5344CB8AC3E}">
        <p14:creationId xmlns:p14="http://schemas.microsoft.com/office/powerpoint/2010/main" val="4124901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CCBAA5-F8FC-4FDB-9CF9-04DC99DCF5D8}"/>
              </a:ext>
            </a:extLst>
          </p:cNvPr>
          <p:cNvSpPr>
            <a:spLocks noGrp="1"/>
          </p:cNvSpPr>
          <p:nvPr>
            <p:ph type="dt" sz="half" idx="10"/>
          </p:nvPr>
        </p:nvSpPr>
        <p:spPr/>
        <p:txBody>
          <a:bodyPr/>
          <a:lstStyle/>
          <a:p>
            <a:fld id="{FC5E7F23-6B09-4C9E-ADFA-D0A092E0D90F}" type="datetime1">
              <a:rPr lang="en-GB" smtClean="0"/>
              <a:t>14/09/2020</a:t>
            </a:fld>
            <a:endParaRPr lang="en-GB"/>
          </a:p>
        </p:txBody>
      </p:sp>
      <p:sp>
        <p:nvSpPr>
          <p:cNvPr id="3" name="Footer Placeholder 2">
            <a:extLst>
              <a:ext uri="{FF2B5EF4-FFF2-40B4-BE49-F238E27FC236}">
                <a16:creationId xmlns:a16="http://schemas.microsoft.com/office/drawing/2014/main" id="{20CF9B02-83FC-43E5-A3B2-8D882E4555B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67BD04D-DF7E-46E7-B89C-7105DF00071B}"/>
              </a:ext>
            </a:extLst>
          </p:cNvPr>
          <p:cNvSpPr>
            <a:spLocks noGrp="1"/>
          </p:cNvSpPr>
          <p:nvPr>
            <p:ph type="sldNum" sz="quarter" idx="12"/>
          </p:nvPr>
        </p:nvSpPr>
        <p:spPr/>
        <p:txBody>
          <a:bodyPr/>
          <a:lstStyle/>
          <a:p>
            <a:fld id="{F7E3B885-1BFE-45F1-956C-2D72696E8172}" type="slidenum">
              <a:rPr lang="en-GB" smtClean="0"/>
              <a:t>‹#›</a:t>
            </a:fld>
            <a:endParaRPr lang="en-GB"/>
          </a:p>
        </p:txBody>
      </p:sp>
    </p:spTree>
    <p:extLst>
      <p:ext uri="{BB962C8B-B14F-4D97-AF65-F5344CB8AC3E}">
        <p14:creationId xmlns:p14="http://schemas.microsoft.com/office/powerpoint/2010/main" val="1805444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7287-E6ED-4F02-ACCE-786E3DFEFA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47037B4-580B-4F6E-8341-108B94E390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5DD38C1-AC7F-4702-9585-C6EDBA7EAC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373E43-7BFB-452A-9DD2-AEF74F93EB2F}"/>
              </a:ext>
            </a:extLst>
          </p:cNvPr>
          <p:cNvSpPr>
            <a:spLocks noGrp="1"/>
          </p:cNvSpPr>
          <p:nvPr>
            <p:ph type="dt" sz="half" idx="10"/>
          </p:nvPr>
        </p:nvSpPr>
        <p:spPr/>
        <p:txBody>
          <a:bodyPr/>
          <a:lstStyle/>
          <a:p>
            <a:fld id="{4157CA99-A443-41EE-85B0-FADD728DB3FD}" type="datetime1">
              <a:rPr lang="en-GB" smtClean="0"/>
              <a:t>14/09/2020</a:t>
            </a:fld>
            <a:endParaRPr lang="en-GB"/>
          </a:p>
        </p:txBody>
      </p:sp>
      <p:sp>
        <p:nvSpPr>
          <p:cNvPr id="6" name="Footer Placeholder 5">
            <a:extLst>
              <a:ext uri="{FF2B5EF4-FFF2-40B4-BE49-F238E27FC236}">
                <a16:creationId xmlns:a16="http://schemas.microsoft.com/office/drawing/2014/main" id="{A270256E-B274-4216-A746-CAD85D875C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CC3167-6E29-4EC9-BDFF-EC053D634997}"/>
              </a:ext>
            </a:extLst>
          </p:cNvPr>
          <p:cNvSpPr>
            <a:spLocks noGrp="1"/>
          </p:cNvSpPr>
          <p:nvPr>
            <p:ph type="sldNum" sz="quarter" idx="12"/>
          </p:nvPr>
        </p:nvSpPr>
        <p:spPr/>
        <p:txBody>
          <a:bodyPr/>
          <a:lstStyle/>
          <a:p>
            <a:fld id="{F7E3B885-1BFE-45F1-956C-2D72696E8172}" type="slidenum">
              <a:rPr lang="en-GB" smtClean="0"/>
              <a:t>‹#›</a:t>
            </a:fld>
            <a:endParaRPr lang="en-GB"/>
          </a:p>
        </p:txBody>
      </p:sp>
    </p:spTree>
    <p:extLst>
      <p:ext uri="{BB962C8B-B14F-4D97-AF65-F5344CB8AC3E}">
        <p14:creationId xmlns:p14="http://schemas.microsoft.com/office/powerpoint/2010/main" val="17726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2CAAE-8614-4D8E-878B-F5B7E27435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F7BEE99-D069-400D-99CB-16AA45AFC1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9D5ADAE-3172-4DA1-8CDE-5072BF34C8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88F51E-1D2C-46E7-934B-D662172391DC}"/>
              </a:ext>
            </a:extLst>
          </p:cNvPr>
          <p:cNvSpPr>
            <a:spLocks noGrp="1"/>
          </p:cNvSpPr>
          <p:nvPr>
            <p:ph type="dt" sz="half" idx="10"/>
          </p:nvPr>
        </p:nvSpPr>
        <p:spPr/>
        <p:txBody>
          <a:bodyPr/>
          <a:lstStyle/>
          <a:p>
            <a:fld id="{026A3341-54C8-4AF2-BE98-CB1296F6A3F4}" type="datetime1">
              <a:rPr lang="en-GB" smtClean="0"/>
              <a:t>14/09/2020</a:t>
            </a:fld>
            <a:endParaRPr lang="en-GB"/>
          </a:p>
        </p:txBody>
      </p:sp>
      <p:sp>
        <p:nvSpPr>
          <p:cNvPr id="6" name="Footer Placeholder 5">
            <a:extLst>
              <a:ext uri="{FF2B5EF4-FFF2-40B4-BE49-F238E27FC236}">
                <a16:creationId xmlns:a16="http://schemas.microsoft.com/office/drawing/2014/main" id="{281D10AC-B71F-409C-926E-BFBFA5D75F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8F436A3-F67F-42B1-B94C-ADBDDD10BB92}"/>
              </a:ext>
            </a:extLst>
          </p:cNvPr>
          <p:cNvSpPr>
            <a:spLocks noGrp="1"/>
          </p:cNvSpPr>
          <p:nvPr>
            <p:ph type="sldNum" sz="quarter" idx="12"/>
          </p:nvPr>
        </p:nvSpPr>
        <p:spPr/>
        <p:txBody>
          <a:bodyPr/>
          <a:lstStyle/>
          <a:p>
            <a:fld id="{F7E3B885-1BFE-45F1-956C-2D72696E8172}" type="slidenum">
              <a:rPr lang="en-GB" smtClean="0"/>
              <a:t>‹#›</a:t>
            </a:fld>
            <a:endParaRPr lang="en-GB"/>
          </a:p>
        </p:txBody>
      </p:sp>
    </p:spTree>
    <p:extLst>
      <p:ext uri="{BB962C8B-B14F-4D97-AF65-F5344CB8AC3E}">
        <p14:creationId xmlns:p14="http://schemas.microsoft.com/office/powerpoint/2010/main" val="2477270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94C683-70B8-419C-9988-CE38FEC833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02D023D-75C8-46EB-B3F6-498B12BA83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C63B8E-B9E7-4089-B47D-979FF92883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E57842-E0F8-4A47-837D-6A26E9103EAF}" type="datetime1">
              <a:rPr lang="en-GB" smtClean="0"/>
              <a:t>14/09/2020</a:t>
            </a:fld>
            <a:endParaRPr lang="en-GB"/>
          </a:p>
        </p:txBody>
      </p:sp>
      <p:sp>
        <p:nvSpPr>
          <p:cNvPr id="5" name="Footer Placeholder 4">
            <a:extLst>
              <a:ext uri="{FF2B5EF4-FFF2-40B4-BE49-F238E27FC236}">
                <a16:creationId xmlns:a16="http://schemas.microsoft.com/office/drawing/2014/main" id="{CAD08738-3B1D-4459-8EE1-138B64EBDF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7A42F2-FF12-457F-86AA-166BAB2FB6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E3B885-1BFE-45F1-956C-2D72696E8172}" type="slidenum">
              <a:rPr lang="en-GB" smtClean="0"/>
              <a:t>‹#›</a:t>
            </a:fld>
            <a:endParaRPr lang="en-GB"/>
          </a:p>
        </p:txBody>
      </p:sp>
    </p:spTree>
    <p:extLst>
      <p:ext uri="{BB962C8B-B14F-4D97-AF65-F5344CB8AC3E}">
        <p14:creationId xmlns:p14="http://schemas.microsoft.com/office/powerpoint/2010/main" val="196877047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B8ED434-3DC8-4809-A375-63FF901016A3}"/>
              </a:ext>
            </a:extLst>
          </p:cNvPr>
          <p:cNvSpPr/>
          <p:nvPr/>
        </p:nvSpPr>
        <p:spPr>
          <a:xfrm>
            <a:off x="0" y="0"/>
            <a:ext cx="12192000" cy="3622766"/>
          </a:xfrm>
          <a:prstGeom prst="rect">
            <a:avLst/>
          </a:prstGeom>
          <a:gradFill flip="none" rotWithShape="1">
            <a:gsLst>
              <a:gs pos="0">
                <a:srgbClr val="6EBFDE"/>
              </a:gs>
              <a:gs pos="50000">
                <a:srgbClr val="A1DBEF"/>
              </a:gs>
              <a:gs pos="100000">
                <a:srgbClr val="D2F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ubtitle 2">
            <a:extLst>
              <a:ext uri="{FF2B5EF4-FFF2-40B4-BE49-F238E27FC236}">
                <a16:creationId xmlns:a16="http://schemas.microsoft.com/office/drawing/2014/main" id="{922AE289-FC5D-466F-B47A-F65C257E419B}"/>
              </a:ext>
            </a:extLst>
          </p:cNvPr>
          <p:cNvSpPr>
            <a:spLocks noGrp="1"/>
          </p:cNvSpPr>
          <p:nvPr>
            <p:ph type="subTitle" idx="1"/>
          </p:nvPr>
        </p:nvSpPr>
        <p:spPr>
          <a:xfrm>
            <a:off x="6546667" y="3829844"/>
            <a:ext cx="5172581" cy="1655762"/>
          </a:xfrm>
        </p:spPr>
        <p:txBody>
          <a:bodyPr>
            <a:noAutofit/>
          </a:bodyPr>
          <a:lstStyle/>
          <a:p>
            <a:pPr algn="l"/>
            <a:r>
              <a:rPr lang="en-GB" sz="2800" dirty="0" err="1">
                <a:latin typeface="+mj-lt"/>
              </a:rPr>
              <a:t>Tüketici</a:t>
            </a:r>
            <a:r>
              <a:rPr lang="en-GB" sz="2800" dirty="0">
                <a:latin typeface="+mj-lt"/>
              </a:rPr>
              <a:t> </a:t>
            </a:r>
            <a:r>
              <a:rPr lang="en-GB" sz="2800" dirty="0" err="1">
                <a:latin typeface="+mj-lt"/>
              </a:rPr>
              <a:t>Grupları</a:t>
            </a:r>
            <a:r>
              <a:rPr lang="en-GB" sz="2800" dirty="0">
                <a:latin typeface="+mj-lt"/>
              </a:rPr>
              <a:t> </a:t>
            </a:r>
            <a:r>
              <a:rPr lang="en-GB" sz="2800" dirty="0" err="1">
                <a:latin typeface="+mj-lt"/>
              </a:rPr>
              <a:t>Bazında</a:t>
            </a:r>
            <a:r>
              <a:rPr lang="en-GB" sz="2800" dirty="0">
                <a:latin typeface="+mj-lt"/>
              </a:rPr>
              <a:t> </a:t>
            </a:r>
            <a:r>
              <a:rPr lang="en-GB" sz="2800" dirty="0" err="1">
                <a:latin typeface="+mj-lt"/>
              </a:rPr>
              <a:t>Akıllı</a:t>
            </a:r>
            <a:r>
              <a:rPr lang="en-GB" sz="2800" dirty="0">
                <a:latin typeface="+mj-lt"/>
              </a:rPr>
              <a:t> </a:t>
            </a:r>
            <a:r>
              <a:rPr lang="en-GB" sz="2800" dirty="0" err="1">
                <a:latin typeface="+mj-lt"/>
              </a:rPr>
              <a:t>Sayaç</a:t>
            </a:r>
            <a:r>
              <a:rPr lang="en-GB" sz="2800" dirty="0">
                <a:latin typeface="+mj-lt"/>
              </a:rPr>
              <a:t> </a:t>
            </a:r>
            <a:r>
              <a:rPr lang="en-GB" sz="2800" dirty="0" err="1">
                <a:latin typeface="+mj-lt"/>
              </a:rPr>
              <a:t>Uygulamaları</a:t>
            </a:r>
            <a:endParaRPr lang="en-GB" sz="2800" dirty="0">
              <a:latin typeface="+mj-lt"/>
            </a:endParaRPr>
          </a:p>
          <a:p>
            <a:pPr algn="l"/>
            <a:endParaRPr lang="en-GB" sz="2800" dirty="0">
              <a:latin typeface="+mj-lt"/>
            </a:endParaRPr>
          </a:p>
          <a:p>
            <a:pPr algn="l"/>
            <a:endParaRPr lang="en-GB" sz="2800" dirty="0">
              <a:latin typeface="+mj-lt"/>
            </a:endParaRPr>
          </a:p>
          <a:p>
            <a:pPr algn="l"/>
            <a:r>
              <a:rPr lang="en-GB" sz="2800" dirty="0" err="1">
                <a:latin typeface="+mj-lt"/>
              </a:rPr>
              <a:t>Eylül</a:t>
            </a:r>
            <a:r>
              <a:rPr lang="en-GB" sz="2800" dirty="0">
                <a:latin typeface="+mj-lt"/>
              </a:rPr>
              <a:t> 2020</a:t>
            </a:r>
          </a:p>
        </p:txBody>
      </p:sp>
      <p:pic>
        <p:nvPicPr>
          <p:cNvPr id="4" name="Picture 3">
            <a:extLst>
              <a:ext uri="{FF2B5EF4-FFF2-40B4-BE49-F238E27FC236}">
                <a16:creationId xmlns:a16="http://schemas.microsoft.com/office/drawing/2014/main" id="{95F070C9-73D1-4DD4-A2F7-4F4168FE02B9}"/>
              </a:ext>
            </a:extLst>
          </p:cNvPr>
          <p:cNvPicPr>
            <a:picLocks noChangeAspect="1"/>
          </p:cNvPicPr>
          <p:nvPr/>
        </p:nvPicPr>
        <p:blipFill>
          <a:blip r:embed="rId2"/>
          <a:stretch>
            <a:fillRect/>
          </a:stretch>
        </p:blipFill>
        <p:spPr>
          <a:xfrm>
            <a:off x="838200" y="3829844"/>
            <a:ext cx="2442915" cy="1596790"/>
          </a:xfrm>
          <a:prstGeom prst="rect">
            <a:avLst/>
          </a:prstGeom>
        </p:spPr>
      </p:pic>
      <p:sp>
        <p:nvSpPr>
          <p:cNvPr id="6" name="Rectangle 5">
            <a:extLst>
              <a:ext uri="{FF2B5EF4-FFF2-40B4-BE49-F238E27FC236}">
                <a16:creationId xmlns:a16="http://schemas.microsoft.com/office/drawing/2014/main" id="{9D8601C0-D226-4ACF-9685-60E658E28B01}"/>
              </a:ext>
            </a:extLst>
          </p:cNvPr>
          <p:cNvSpPr/>
          <p:nvPr/>
        </p:nvSpPr>
        <p:spPr>
          <a:xfrm>
            <a:off x="0" y="6757852"/>
            <a:ext cx="12192000" cy="1088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lide Number Placeholder 6">
            <a:extLst>
              <a:ext uri="{FF2B5EF4-FFF2-40B4-BE49-F238E27FC236}">
                <a16:creationId xmlns:a16="http://schemas.microsoft.com/office/drawing/2014/main" id="{7245C9CD-F35C-4CE6-983E-6EBC9BCB48EF}"/>
              </a:ext>
            </a:extLst>
          </p:cNvPr>
          <p:cNvSpPr>
            <a:spLocks noGrp="1"/>
          </p:cNvSpPr>
          <p:nvPr>
            <p:ph type="sldNum" sz="quarter" idx="12"/>
          </p:nvPr>
        </p:nvSpPr>
        <p:spPr/>
        <p:txBody>
          <a:bodyPr/>
          <a:lstStyle/>
          <a:p>
            <a:fld id="{F7E3B885-1BFE-45F1-956C-2D72696E8172}" type="slidenum">
              <a:rPr lang="en-GB" smtClean="0"/>
              <a:t>1</a:t>
            </a:fld>
            <a:endParaRPr lang="en-GB"/>
          </a:p>
        </p:txBody>
      </p:sp>
      <p:pic>
        <p:nvPicPr>
          <p:cNvPr id="2" name="Resim 3" descr="oda, tablo içeren bir resim&#10;&#10;Açıklama otomatik olarak oluşturuldu">
            <a:extLst>
              <a:ext uri="{FF2B5EF4-FFF2-40B4-BE49-F238E27FC236}">
                <a16:creationId xmlns:a16="http://schemas.microsoft.com/office/drawing/2014/main" id="{DFE78A99-F9D8-437A-BD8F-BA24BC593E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2698" y="42273"/>
            <a:ext cx="7091119" cy="3580493"/>
          </a:xfrm>
          <a:prstGeom prst="rect">
            <a:avLst/>
          </a:prstGeom>
        </p:spPr>
      </p:pic>
    </p:spTree>
    <p:extLst>
      <p:ext uri="{BB962C8B-B14F-4D97-AF65-F5344CB8AC3E}">
        <p14:creationId xmlns:p14="http://schemas.microsoft.com/office/powerpoint/2010/main" val="2931229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4" descr="bina, tablo içeren bir resim&#10;&#10;Açıklama otomatik olarak oluşturuldu">
            <a:extLst>
              <a:ext uri="{FF2B5EF4-FFF2-40B4-BE49-F238E27FC236}">
                <a16:creationId xmlns:a16="http://schemas.microsoft.com/office/drawing/2014/main" id="{57CA2710-CD1B-4B5E-9467-CD5A70BD3C62}"/>
              </a:ext>
            </a:extLst>
          </p:cNvPr>
          <p:cNvPicPr>
            <a:picLocks noChangeAspect="1"/>
          </p:cNvPicPr>
          <p:nvPr/>
        </p:nvPicPr>
        <p:blipFill rotWithShape="1">
          <a:blip r:embed="rId2">
            <a:extLst>
              <a:ext uri="{28A0092B-C50C-407E-A947-70E740481C1C}">
                <a14:useLocalDpi xmlns:a14="http://schemas.microsoft.com/office/drawing/2010/main" val="0"/>
              </a:ext>
            </a:extLst>
          </a:blip>
          <a:srcRect l="19037" r="5491" b="1"/>
          <a:stretch/>
        </p:blipFill>
        <p:spPr>
          <a:xfrm flipH="1">
            <a:off x="8832097" y="2402875"/>
            <a:ext cx="2931007" cy="2987732"/>
          </a:xfrm>
          <a:prstGeom prst="rect">
            <a:avLst/>
          </a:prstGeom>
        </p:spPr>
      </p:pic>
      <p:sp>
        <p:nvSpPr>
          <p:cNvPr id="9" name="Rectangle 8">
            <a:extLst>
              <a:ext uri="{FF2B5EF4-FFF2-40B4-BE49-F238E27FC236}">
                <a16:creationId xmlns:a16="http://schemas.microsoft.com/office/drawing/2014/main" id="{289F6D6F-F337-46F2-877C-AAABB9AC79C1}"/>
              </a:ext>
            </a:extLst>
          </p:cNvPr>
          <p:cNvSpPr/>
          <p:nvPr/>
        </p:nvSpPr>
        <p:spPr>
          <a:xfrm>
            <a:off x="0" y="6757852"/>
            <a:ext cx="12192000" cy="1088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1" name="Straight Connector 10">
            <a:extLst>
              <a:ext uri="{FF2B5EF4-FFF2-40B4-BE49-F238E27FC236}">
                <a16:creationId xmlns:a16="http://schemas.microsoft.com/office/drawing/2014/main" id="{F1633520-C8B2-4248-B5FE-1FDC207C0FD6}"/>
              </a:ext>
            </a:extLst>
          </p:cNvPr>
          <p:cNvCxnSpPr/>
          <p:nvPr/>
        </p:nvCxnSpPr>
        <p:spPr>
          <a:xfrm>
            <a:off x="0" y="6226635"/>
            <a:ext cx="1219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7C0A800-FEF7-47F2-9EA4-4EE3EDB0D101}"/>
              </a:ext>
            </a:extLst>
          </p:cNvPr>
          <p:cNvSpPr txBox="1"/>
          <p:nvPr/>
        </p:nvSpPr>
        <p:spPr>
          <a:xfrm>
            <a:off x="272142" y="6338355"/>
            <a:ext cx="5719355" cy="307777"/>
          </a:xfrm>
          <a:prstGeom prst="rect">
            <a:avLst/>
          </a:prstGeom>
          <a:noFill/>
        </p:spPr>
        <p:txBody>
          <a:bodyPr wrap="square">
            <a:spAutoFit/>
          </a:bodyPr>
          <a:lstStyle/>
          <a:p>
            <a:r>
              <a:rPr lang="en-GB" sz="1400" dirty="0" err="1">
                <a:solidFill>
                  <a:schemeClr val="tx1">
                    <a:lumMod val="65000"/>
                    <a:lumOff val="35000"/>
                  </a:schemeClr>
                </a:solidFill>
                <a:latin typeface="+mj-lt"/>
              </a:rPr>
              <a:t>Tüketici</a:t>
            </a:r>
            <a:r>
              <a:rPr lang="en-GB" sz="1400" dirty="0">
                <a:solidFill>
                  <a:schemeClr val="tx1">
                    <a:lumMod val="65000"/>
                    <a:lumOff val="35000"/>
                  </a:schemeClr>
                </a:solidFill>
                <a:latin typeface="+mj-lt"/>
              </a:rPr>
              <a:t> </a:t>
            </a:r>
            <a:r>
              <a:rPr lang="en-GB" sz="1400" dirty="0" err="1">
                <a:solidFill>
                  <a:schemeClr val="tx1">
                    <a:lumMod val="65000"/>
                    <a:lumOff val="35000"/>
                  </a:schemeClr>
                </a:solidFill>
                <a:latin typeface="+mj-lt"/>
              </a:rPr>
              <a:t>Grupları</a:t>
            </a:r>
            <a:r>
              <a:rPr lang="en-GB" sz="1400" dirty="0">
                <a:solidFill>
                  <a:schemeClr val="tx1">
                    <a:lumMod val="65000"/>
                    <a:lumOff val="35000"/>
                  </a:schemeClr>
                </a:solidFill>
                <a:latin typeface="+mj-lt"/>
              </a:rPr>
              <a:t> </a:t>
            </a:r>
            <a:r>
              <a:rPr lang="en-GB" sz="1400" dirty="0" err="1">
                <a:solidFill>
                  <a:schemeClr val="tx1">
                    <a:lumMod val="65000"/>
                    <a:lumOff val="35000"/>
                  </a:schemeClr>
                </a:solidFill>
                <a:latin typeface="+mj-lt"/>
              </a:rPr>
              <a:t>Bazında</a:t>
            </a:r>
            <a:r>
              <a:rPr lang="en-GB" sz="1400" dirty="0">
                <a:solidFill>
                  <a:schemeClr val="tx1">
                    <a:lumMod val="65000"/>
                    <a:lumOff val="35000"/>
                  </a:schemeClr>
                </a:solidFill>
                <a:latin typeface="+mj-lt"/>
              </a:rPr>
              <a:t> </a:t>
            </a:r>
            <a:r>
              <a:rPr lang="en-GB" sz="1400" dirty="0" err="1">
                <a:solidFill>
                  <a:schemeClr val="tx1">
                    <a:lumMod val="65000"/>
                    <a:lumOff val="35000"/>
                  </a:schemeClr>
                </a:solidFill>
                <a:latin typeface="+mj-lt"/>
              </a:rPr>
              <a:t>Akıllı</a:t>
            </a:r>
            <a:r>
              <a:rPr lang="en-GB" sz="1400" dirty="0">
                <a:solidFill>
                  <a:schemeClr val="tx1">
                    <a:lumMod val="65000"/>
                    <a:lumOff val="35000"/>
                  </a:schemeClr>
                </a:solidFill>
                <a:latin typeface="+mj-lt"/>
              </a:rPr>
              <a:t> </a:t>
            </a:r>
            <a:r>
              <a:rPr lang="en-GB" sz="1400" dirty="0" err="1">
                <a:solidFill>
                  <a:schemeClr val="tx1">
                    <a:lumMod val="65000"/>
                    <a:lumOff val="35000"/>
                  </a:schemeClr>
                </a:solidFill>
                <a:latin typeface="+mj-lt"/>
              </a:rPr>
              <a:t>Sayaç</a:t>
            </a:r>
            <a:r>
              <a:rPr lang="en-GB" sz="1400" dirty="0">
                <a:solidFill>
                  <a:schemeClr val="tx1">
                    <a:lumMod val="65000"/>
                    <a:lumOff val="35000"/>
                  </a:schemeClr>
                </a:solidFill>
                <a:latin typeface="+mj-lt"/>
              </a:rPr>
              <a:t> </a:t>
            </a:r>
            <a:r>
              <a:rPr lang="en-GB" sz="1400" dirty="0" err="1">
                <a:solidFill>
                  <a:schemeClr val="tx1">
                    <a:lumMod val="65000"/>
                    <a:lumOff val="35000"/>
                  </a:schemeClr>
                </a:solidFill>
                <a:latin typeface="+mj-lt"/>
              </a:rPr>
              <a:t>Uygulamaları</a:t>
            </a:r>
            <a:endParaRPr lang="en-GB" sz="1400" dirty="0">
              <a:solidFill>
                <a:schemeClr val="tx1">
                  <a:lumMod val="65000"/>
                  <a:lumOff val="35000"/>
                </a:schemeClr>
              </a:solidFill>
              <a:latin typeface="+mj-lt"/>
            </a:endParaRPr>
          </a:p>
        </p:txBody>
      </p:sp>
      <p:pic>
        <p:nvPicPr>
          <p:cNvPr id="16" name="Picture 15">
            <a:extLst>
              <a:ext uri="{FF2B5EF4-FFF2-40B4-BE49-F238E27FC236}">
                <a16:creationId xmlns:a16="http://schemas.microsoft.com/office/drawing/2014/main" id="{620ABBD5-2C80-4FAD-8FDB-B760AACDA066}"/>
              </a:ext>
            </a:extLst>
          </p:cNvPr>
          <p:cNvPicPr>
            <a:picLocks noChangeAspect="1"/>
          </p:cNvPicPr>
          <p:nvPr/>
        </p:nvPicPr>
        <p:blipFill>
          <a:blip r:embed="rId3"/>
          <a:stretch>
            <a:fillRect/>
          </a:stretch>
        </p:blipFill>
        <p:spPr>
          <a:xfrm>
            <a:off x="10651240" y="216753"/>
            <a:ext cx="1268619" cy="829222"/>
          </a:xfrm>
          <a:prstGeom prst="rect">
            <a:avLst/>
          </a:prstGeom>
        </p:spPr>
      </p:pic>
      <p:sp>
        <p:nvSpPr>
          <p:cNvPr id="17" name="Slide Number Placeholder 16">
            <a:extLst>
              <a:ext uri="{FF2B5EF4-FFF2-40B4-BE49-F238E27FC236}">
                <a16:creationId xmlns:a16="http://schemas.microsoft.com/office/drawing/2014/main" id="{9FCDB7D2-2F54-4709-BC89-CD63AA4012BD}"/>
              </a:ext>
            </a:extLst>
          </p:cNvPr>
          <p:cNvSpPr>
            <a:spLocks noGrp="1"/>
          </p:cNvSpPr>
          <p:nvPr>
            <p:ph type="sldNum" sz="quarter" idx="12"/>
          </p:nvPr>
        </p:nvSpPr>
        <p:spPr/>
        <p:txBody>
          <a:bodyPr/>
          <a:lstStyle/>
          <a:p>
            <a:fld id="{F7E3B885-1BFE-45F1-956C-2D72696E8172}" type="slidenum">
              <a:rPr lang="tr-TR" smtClean="0"/>
              <a:t>10</a:t>
            </a:fld>
            <a:endParaRPr lang="tr-TR"/>
          </a:p>
        </p:txBody>
      </p:sp>
      <p:sp>
        <p:nvSpPr>
          <p:cNvPr id="8" name="TextBox 7">
            <a:extLst>
              <a:ext uri="{FF2B5EF4-FFF2-40B4-BE49-F238E27FC236}">
                <a16:creationId xmlns:a16="http://schemas.microsoft.com/office/drawing/2014/main" id="{4A7D5EE8-2653-4281-AE01-940270FD5CC2}"/>
              </a:ext>
            </a:extLst>
          </p:cNvPr>
          <p:cNvSpPr txBox="1"/>
          <p:nvPr/>
        </p:nvSpPr>
        <p:spPr>
          <a:xfrm>
            <a:off x="272141" y="323587"/>
            <a:ext cx="8436430" cy="1077218"/>
          </a:xfrm>
          <a:prstGeom prst="rect">
            <a:avLst/>
          </a:prstGeom>
          <a:noFill/>
        </p:spPr>
        <p:txBody>
          <a:bodyPr wrap="square">
            <a:spAutoFit/>
          </a:bodyPr>
          <a:lstStyle>
            <a:defPPr>
              <a:defRPr lang="en-US"/>
            </a:defPPr>
            <a:lvl1pPr>
              <a:defRPr sz="3200">
                <a:solidFill>
                  <a:schemeClr val="tx1">
                    <a:lumMod val="65000"/>
                    <a:lumOff val="35000"/>
                  </a:schemeClr>
                </a:solidFill>
                <a:latin typeface="+mj-lt"/>
              </a:defRPr>
            </a:lvl1pPr>
          </a:lstStyle>
          <a:p>
            <a:r>
              <a:rPr lang="en-GB" dirty="0"/>
              <a:t>4-Yüksek </a:t>
            </a:r>
            <a:r>
              <a:rPr lang="en-GB" dirty="0" err="1"/>
              <a:t>Tüketimli</a:t>
            </a:r>
            <a:r>
              <a:rPr lang="en-GB" dirty="0"/>
              <a:t> Sanayi </a:t>
            </a:r>
            <a:r>
              <a:rPr lang="en-GB" dirty="0" err="1"/>
              <a:t>Tüketici</a:t>
            </a:r>
            <a:r>
              <a:rPr lang="en-GB" dirty="0"/>
              <a:t> </a:t>
            </a:r>
            <a:r>
              <a:rPr lang="en-GB" dirty="0" err="1"/>
              <a:t>Grubu</a:t>
            </a:r>
            <a:br>
              <a:rPr lang="en-GB" dirty="0"/>
            </a:br>
            <a:endParaRPr lang="tr-TR" dirty="0"/>
          </a:p>
        </p:txBody>
      </p:sp>
      <p:sp>
        <p:nvSpPr>
          <p:cNvPr id="12" name="İçerik Yer Tutucusu 2">
            <a:extLst>
              <a:ext uri="{FF2B5EF4-FFF2-40B4-BE49-F238E27FC236}">
                <a16:creationId xmlns:a16="http://schemas.microsoft.com/office/drawing/2014/main" id="{4AE0FA07-2DC4-4DE6-9CC2-66FDD4420BEA}"/>
              </a:ext>
            </a:extLst>
          </p:cNvPr>
          <p:cNvSpPr txBox="1">
            <a:spLocks/>
          </p:cNvSpPr>
          <p:nvPr/>
        </p:nvSpPr>
        <p:spPr>
          <a:xfrm>
            <a:off x="239481" y="1048888"/>
            <a:ext cx="9940837" cy="5206550"/>
          </a:xfrm>
          <a:prstGeom prst="rect">
            <a:avLst/>
          </a:prstGeom>
        </p:spPr>
        <p:txBody>
          <a:bodyPr vert="horz" lIns="91440" tIns="45720" rIns="91440" bIns="45720" rtlCol="0">
            <a:noAutofit/>
          </a:bodyPr>
          <a:lstStyle>
            <a:lvl1pPr marL="228600" indent="-228600">
              <a:lnSpc>
                <a:spcPct val="90000"/>
              </a:lnSpc>
              <a:spcBef>
                <a:spcPts val="1000"/>
              </a:spcBef>
              <a:buFont typeface="Wingdings" panose="05000000000000000000" pitchFamily="2" charset="2"/>
              <a:buChar char="Ø"/>
              <a:defRPr sz="2000">
                <a:latin typeface="+mj-lt"/>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pPr>
            <a:r>
              <a:rPr lang="tr-TR" sz="2400" dirty="0"/>
              <a:t>Yüksek tüketim değerine sahip, düzensiz, darbeli enerji sarfiyatı yapan sanayi tarifesi özellikli tüketici grupları</a:t>
            </a:r>
          </a:p>
          <a:p>
            <a:pPr>
              <a:lnSpc>
                <a:spcPct val="100000"/>
              </a:lnSpc>
            </a:pPr>
            <a:r>
              <a:rPr lang="tr-TR" sz="2400" dirty="0"/>
              <a:t>Yüksek tüketimlerinden dolayı etkin takip ve hatasız sayaç okuma gereksinimi</a:t>
            </a:r>
          </a:p>
          <a:p>
            <a:pPr>
              <a:lnSpc>
                <a:spcPct val="100000"/>
              </a:lnSpc>
            </a:pPr>
            <a:r>
              <a:rPr lang="tr-TR" sz="2400" dirty="0"/>
              <a:t>Enerji harcayış şekillerinden dolayı dağıtım şebekesi güç kalitesi parametrelerine olan etkisinin takip edilmesi ihtiyacı</a:t>
            </a:r>
          </a:p>
          <a:p>
            <a:pPr>
              <a:lnSpc>
                <a:spcPct val="100000"/>
              </a:lnSpc>
            </a:pPr>
            <a:r>
              <a:rPr lang="tr-TR" sz="2400" dirty="0"/>
              <a:t>Ağırlıklı olarak ölçü trafoları ile beraber </a:t>
            </a:r>
            <a:r>
              <a:rPr lang="tr-TR" sz="2400" dirty="0" err="1"/>
              <a:t>primer</a:t>
            </a:r>
            <a:r>
              <a:rPr lang="tr-TR" sz="2400" dirty="0"/>
              <a:t> ya da </a:t>
            </a:r>
            <a:r>
              <a:rPr lang="tr-TR" sz="2400" dirty="0" err="1"/>
              <a:t>sekonder</a:t>
            </a:r>
            <a:r>
              <a:rPr lang="en-GB" sz="2400" dirty="0"/>
              <a:t>			</a:t>
            </a:r>
            <a:r>
              <a:rPr lang="tr-TR" sz="2400" dirty="0"/>
              <a:t> ölçü noktası özellikli</a:t>
            </a:r>
          </a:p>
          <a:p>
            <a:pPr>
              <a:lnSpc>
                <a:spcPct val="100000"/>
              </a:lnSpc>
            </a:pPr>
            <a:r>
              <a:rPr lang="tr-TR" sz="2400" dirty="0"/>
              <a:t>Sayaç-modem ile bütünleşik yapı yada saha durumuna göre </a:t>
            </a:r>
            <a:r>
              <a:rPr lang="en-GB" sz="2400" dirty="0"/>
              <a:t>		    </a:t>
            </a:r>
            <a:r>
              <a:rPr lang="tr-TR" sz="2400" dirty="0"/>
              <a:t>sayaç-modem ayrık yapı ile uzaktan okuma sistemine dahil edilmiş, </a:t>
            </a:r>
            <a:r>
              <a:rPr lang="en-GB" sz="2400" dirty="0"/>
              <a:t>         </a:t>
            </a:r>
            <a:r>
              <a:rPr lang="tr-TR" sz="2400" dirty="0"/>
              <a:t>uzaktan açma-kesme gereksinimi duyulmayan akıllı sayaç yapısı</a:t>
            </a:r>
          </a:p>
          <a:p>
            <a:pPr>
              <a:lnSpc>
                <a:spcPct val="100000"/>
              </a:lnSpc>
            </a:pPr>
            <a:r>
              <a:rPr lang="tr-TR" sz="2400" dirty="0"/>
              <a:t>Akıllı sayaç içerisinde temel güç kalitesi parametreleri ve temel analizör ölçüm bilgileri</a:t>
            </a:r>
          </a:p>
        </p:txBody>
      </p:sp>
    </p:spTree>
    <p:extLst>
      <p:ext uri="{BB962C8B-B14F-4D97-AF65-F5344CB8AC3E}">
        <p14:creationId xmlns:p14="http://schemas.microsoft.com/office/powerpoint/2010/main" val="987172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4" descr="bina, tablo içeren bir resim&#10;&#10;Açıklama otomatik olarak oluşturuldu">
            <a:extLst>
              <a:ext uri="{FF2B5EF4-FFF2-40B4-BE49-F238E27FC236}">
                <a16:creationId xmlns:a16="http://schemas.microsoft.com/office/drawing/2014/main" id="{57CA2710-CD1B-4B5E-9467-CD5A70BD3C62}"/>
              </a:ext>
            </a:extLst>
          </p:cNvPr>
          <p:cNvPicPr>
            <a:picLocks noChangeAspect="1"/>
          </p:cNvPicPr>
          <p:nvPr/>
        </p:nvPicPr>
        <p:blipFill rotWithShape="1">
          <a:blip r:embed="rId2">
            <a:extLst>
              <a:ext uri="{28A0092B-C50C-407E-A947-70E740481C1C}">
                <a14:useLocalDpi xmlns:a14="http://schemas.microsoft.com/office/drawing/2010/main" val="0"/>
              </a:ext>
            </a:extLst>
          </a:blip>
          <a:srcRect l="19037" r="5491" b="1"/>
          <a:stretch/>
        </p:blipFill>
        <p:spPr>
          <a:xfrm flipH="1">
            <a:off x="8832097" y="2402875"/>
            <a:ext cx="2931007" cy="2987732"/>
          </a:xfrm>
          <a:prstGeom prst="rect">
            <a:avLst/>
          </a:prstGeom>
        </p:spPr>
      </p:pic>
      <p:sp>
        <p:nvSpPr>
          <p:cNvPr id="9" name="Rectangle 8">
            <a:extLst>
              <a:ext uri="{FF2B5EF4-FFF2-40B4-BE49-F238E27FC236}">
                <a16:creationId xmlns:a16="http://schemas.microsoft.com/office/drawing/2014/main" id="{289F6D6F-F337-46F2-877C-AAABB9AC79C1}"/>
              </a:ext>
            </a:extLst>
          </p:cNvPr>
          <p:cNvSpPr/>
          <p:nvPr/>
        </p:nvSpPr>
        <p:spPr>
          <a:xfrm>
            <a:off x="0" y="6757852"/>
            <a:ext cx="12192000" cy="1088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1" name="Straight Connector 10">
            <a:extLst>
              <a:ext uri="{FF2B5EF4-FFF2-40B4-BE49-F238E27FC236}">
                <a16:creationId xmlns:a16="http://schemas.microsoft.com/office/drawing/2014/main" id="{F1633520-C8B2-4248-B5FE-1FDC207C0FD6}"/>
              </a:ext>
            </a:extLst>
          </p:cNvPr>
          <p:cNvCxnSpPr/>
          <p:nvPr/>
        </p:nvCxnSpPr>
        <p:spPr>
          <a:xfrm>
            <a:off x="0" y="6226635"/>
            <a:ext cx="1219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7C0A800-FEF7-47F2-9EA4-4EE3EDB0D101}"/>
              </a:ext>
            </a:extLst>
          </p:cNvPr>
          <p:cNvSpPr txBox="1"/>
          <p:nvPr/>
        </p:nvSpPr>
        <p:spPr>
          <a:xfrm>
            <a:off x="272142" y="6338355"/>
            <a:ext cx="5719355" cy="307777"/>
          </a:xfrm>
          <a:prstGeom prst="rect">
            <a:avLst/>
          </a:prstGeom>
          <a:noFill/>
        </p:spPr>
        <p:txBody>
          <a:bodyPr wrap="square">
            <a:spAutoFit/>
          </a:bodyPr>
          <a:lstStyle/>
          <a:p>
            <a:r>
              <a:rPr lang="en-GB" sz="1400" dirty="0" err="1">
                <a:solidFill>
                  <a:schemeClr val="tx1">
                    <a:lumMod val="65000"/>
                    <a:lumOff val="35000"/>
                  </a:schemeClr>
                </a:solidFill>
                <a:latin typeface="+mj-lt"/>
              </a:rPr>
              <a:t>Tüketici</a:t>
            </a:r>
            <a:r>
              <a:rPr lang="en-GB" sz="1400" dirty="0">
                <a:solidFill>
                  <a:schemeClr val="tx1">
                    <a:lumMod val="65000"/>
                    <a:lumOff val="35000"/>
                  </a:schemeClr>
                </a:solidFill>
                <a:latin typeface="+mj-lt"/>
              </a:rPr>
              <a:t> </a:t>
            </a:r>
            <a:r>
              <a:rPr lang="en-GB" sz="1400" dirty="0" err="1">
                <a:solidFill>
                  <a:schemeClr val="tx1">
                    <a:lumMod val="65000"/>
                    <a:lumOff val="35000"/>
                  </a:schemeClr>
                </a:solidFill>
                <a:latin typeface="+mj-lt"/>
              </a:rPr>
              <a:t>Grupları</a:t>
            </a:r>
            <a:r>
              <a:rPr lang="en-GB" sz="1400" dirty="0">
                <a:solidFill>
                  <a:schemeClr val="tx1">
                    <a:lumMod val="65000"/>
                    <a:lumOff val="35000"/>
                  </a:schemeClr>
                </a:solidFill>
                <a:latin typeface="+mj-lt"/>
              </a:rPr>
              <a:t> </a:t>
            </a:r>
            <a:r>
              <a:rPr lang="en-GB" sz="1400" dirty="0" err="1">
                <a:solidFill>
                  <a:schemeClr val="tx1">
                    <a:lumMod val="65000"/>
                    <a:lumOff val="35000"/>
                  </a:schemeClr>
                </a:solidFill>
                <a:latin typeface="+mj-lt"/>
              </a:rPr>
              <a:t>Bazında</a:t>
            </a:r>
            <a:r>
              <a:rPr lang="en-GB" sz="1400" dirty="0">
                <a:solidFill>
                  <a:schemeClr val="tx1">
                    <a:lumMod val="65000"/>
                    <a:lumOff val="35000"/>
                  </a:schemeClr>
                </a:solidFill>
                <a:latin typeface="+mj-lt"/>
              </a:rPr>
              <a:t> </a:t>
            </a:r>
            <a:r>
              <a:rPr lang="en-GB" sz="1400" dirty="0" err="1">
                <a:solidFill>
                  <a:schemeClr val="tx1">
                    <a:lumMod val="65000"/>
                    <a:lumOff val="35000"/>
                  </a:schemeClr>
                </a:solidFill>
                <a:latin typeface="+mj-lt"/>
              </a:rPr>
              <a:t>Akıllı</a:t>
            </a:r>
            <a:r>
              <a:rPr lang="en-GB" sz="1400" dirty="0">
                <a:solidFill>
                  <a:schemeClr val="tx1">
                    <a:lumMod val="65000"/>
                    <a:lumOff val="35000"/>
                  </a:schemeClr>
                </a:solidFill>
                <a:latin typeface="+mj-lt"/>
              </a:rPr>
              <a:t> </a:t>
            </a:r>
            <a:r>
              <a:rPr lang="en-GB" sz="1400" dirty="0" err="1">
                <a:solidFill>
                  <a:schemeClr val="tx1">
                    <a:lumMod val="65000"/>
                    <a:lumOff val="35000"/>
                  </a:schemeClr>
                </a:solidFill>
                <a:latin typeface="+mj-lt"/>
              </a:rPr>
              <a:t>Sayaç</a:t>
            </a:r>
            <a:r>
              <a:rPr lang="en-GB" sz="1400" dirty="0">
                <a:solidFill>
                  <a:schemeClr val="tx1">
                    <a:lumMod val="65000"/>
                    <a:lumOff val="35000"/>
                  </a:schemeClr>
                </a:solidFill>
                <a:latin typeface="+mj-lt"/>
              </a:rPr>
              <a:t> </a:t>
            </a:r>
            <a:r>
              <a:rPr lang="en-GB" sz="1400" dirty="0" err="1">
                <a:solidFill>
                  <a:schemeClr val="tx1">
                    <a:lumMod val="65000"/>
                    <a:lumOff val="35000"/>
                  </a:schemeClr>
                </a:solidFill>
                <a:latin typeface="+mj-lt"/>
              </a:rPr>
              <a:t>Uygulamaları</a:t>
            </a:r>
            <a:endParaRPr lang="en-GB" sz="1400" dirty="0">
              <a:solidFill>
                <a:schemeClr val="tx1">
                  <a:lumMod val="65000"/>
                  <a:lumOff val="35000"/>
                </a:schemeClr>
              </a:solidFill>
              <a:latin typeface="+mj-lt"/>
            </a:endParaRPr>
          </a:p>
        </p:txBody>
      </p:sp>
      <p:pic>
        <p:nvPicPr>
          <p:cNvPr id="16" name="Picture 15">
            <a:extLst>
              <a:ext uri="{FF2B5EF4-FFF2-40B4-BE49-F238E27FC236}">
                <a16:creationId xmlns:a16="http://schemas.microsoft.com/office/drawing/2014/main" id="{620ABBD5-2C80-4FAD-8FDB-B760AACDA066}"/>
              </a:ext>
            </a:extLst>
          </p:cNvPr>
          <p:cNvPicPr>
            <a:picLocks noChangeAspect="1"/>
          </p:cNvPicPr>
          <p:nvPr/>
        </p:nvPicPr>
        <p:blipFill>
          <a:blip r:embed="rId3"/>
          <a:stretch>
            <a:fillRect/>
          </a:stretch>
        </p:blipFill>
        <p:spPr>
          <a:xfrm>
            <a:off x="10651240" y="216753"/>
            <a:ext cx="1268619" cy="829222"/>
          </a:xfrm>
          <a:prstGeom prst="rect">
            <a:avLst/>
          </a:prstGeom>
        </p:spPr>
      </p:pic>
      <p:sp>
        <p:nvSpPr>
          <p:cNvPr id="17" name="Slide Number Placeholder 16">
            <a:extLst>
              <a:ext uri="{FF2B5EF4-FFF2-40B4-BE49-F238E27FC236}">
                <a16:creationId xmlns:a16="http://schemas.microsoft.com/office/drawing/2014/main" id="{9FCDB7D2-2F54-4709-BC89-CD63AA4012BD}"/>
              </a:ext>
            </a:extLst>
          </p:cNvPr>
          <p:cNvSpPr>
            <a:spLocks noGrp="1"/>
          </p:cNvSpPr>
          <p:nvPr>
            <p:ph type="sldNum" sz="quarter" idx="12"/>
          </p:nvPr>
        </p:nvSpPr>
        <p:spPr/>
        <p:txBody>
          <a:bodyPr/>
          <a:lstStyle/>
          <a:p>
            <a:fld id="{F7E3B885-1BFE-45F1-956C-2D72696E8172}" type="slidenum">
              <a:rPr lang="tr-TR" smtClean="0"/>
              <a:t>11</a:t>
            </a:fld>
            <a:endParaRPr lang="tr-TR"/>
          </a:p>
        </p:txBody>
      </p:sp>
      <p:sp>
        <p:nvSpPr>
          <p:cNvPr id="8" name="TextBox 7">
            <a:extLst>
              <a:ext uri="{FF2B5EF4-FFF2-40B4-BE49-F238E27FC236}">
                <a16:creationId xmlns:a16="http://schemas.microsoft.com/office/drawing/2014/main" id="{4A7D5EE8-2653-4281-AE01-940270FD5CC2}"/>
              </a:ext>
            </a:extLst>
          </p:cNvPr>
          <p:cNvSpPr txBox="1"/>
          <p:nvPr/>
        </p:nvSpPr>
        <p:spPr>
          <a:xfrm>
            <a:off x="272141" y="323587"/>
            <a:ext cx="8436430" cy="1077218"/>
          </a:xfrm>
          <a:prstGeom prst="rect">
            <a:avLst/>
          </a:prstGeom>
          <a:noFill/>
        </p:spPr>
        <p:txBody>
          <a:bodyPr wrap="square">
            <a:spAutoFit/>
          </a:bodyPr>
          <a:lstStyle>
            <a:defPPr>
              <a:defRPr lang="en-US"/>
            </a:defPPr>
            <a:lvl1pPr>
              <a:defRPr sz="3200">
                <a:solidFill>
                  <a:schemeClr val="tx1">
                    <a:lumMod val="65000"/>
                    <a:lumOff val="35000"/>
                  </a:schemeClr>
                </a:solidFill>
                <a:latin typeface="+mj-lt"/>
              </a:defRPr>
            </a:lvl1pPr>
          </a:lstStyle>
          <a:p>
            <a:r>
              <a:rPr lang="en-GB" dirty="0"/>
              <a:t>4-Yüksek </a:t>
            </a:r>
            <a:r>
              <a:rPr lang="en-GB" dirty="0" err="1"/>
              <a:t>Tüketimli</a:t>
            </a:r>
            <a:r>
              <a:rPr lang="en-GB" dirty="0"/>
              <a:t> Sanayi </a:t>
            </a:r>
            <a:r>
              <a:rPr lang="en-GB" dirty="0" err="1"/>
              <a:t>Tüketici</a:t>
            </a:r>
            <a:r>
              <a:rPr lang="en-GB" dirty="0"/>
              <a:t> </a:t>
            </a:r>
            <a:r>
              <a:rPr lang="en-GB" dirty="0" err="1"/>
              <a:t>Grubu</a:t>
            </a:r>
            <a:br>
              <a:rPr lang="en-GB" dirty="0"/>
            </a:br>
            <a:endParaRPr lang="tr-TR" dirty="0"/>
          </a:p>
        </p:txBody>
      </p:sp>
      <p:sp>
        <p:nvSpPr>
          <p:cNvPr id="12" name="İçerik Yer Tutucusu 2">
            <a:extLst>
              <a:ext uri="{FF2B5EF4-FFF2-40B4-BE49-F238E27FC236}">
                <a16:creationId xmlns:a16="http://schemas.microsoft.com/office/drawing/2014/main" id="{4AE0FA07-2DC4-4DE6-9CC2-66FDD4420BEA}"/>
              </a:ext>
            </a:extLst>
          </p:cNvPr>
          <p:cNvSpPr txBox="1">
            <a:spLocks/>
          </p:cNvSpPr>
          <p:nvPr/>
        </p:nvSpPr>
        <p:spPr>
          <a:xfrm>
            <a:off x="239481" y="1048888"/>
            <a:ext cx="9940837" cy="5206550"/>
          </a:xfrm>
          <a:prstGeom prst="rect">
            <a:avLst/>
          </a:prstGeom>
        </p:spPr>
        <p:txBody>
          <a:bodyPr vert="horz" lIns="91440" tIns="45720" rIns="91440" bIns="45720" rtlCol="0">
            <a:noAutofit/>
          </a:bodyPr>
          <a:lstStyle>
            <a:lvl1pPr marL="228600" indent="-228600">
              <a:lnSpc>
                <a:spcPct val="90000"/>
              </a:lnSpc>
              <a:spcBef>
                <a:spcPts val="1000"/>
              </a:spcBef>
              <a:buFont typeface="Wingdings" panose="05000000000000000000" pitchFamily="2" charset="2"/>
              <a:buChar char="Ø"/>
              <a:defRPr sz="2000">
                <a:latin typeface="+mj-lt"/>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pPr>
            <a:r>
              <a:rPr lang="tr-TR" sz="2400" dirty="0"/>
              <a:t>Yüksek tüketim değerine sahip, düzensiz, darbeli enerji sarfiyatı yapan sanayi tarifesi özellikli tüketici grupları</a:t>
            </a:r>
          </a:p>
          <a:p>
            <a:pPr>
              <a:lnSpc>
                <a:spcPct val="100000"/>
              </a:lnSpc>
            </a:pPr>
            <a:r>
              <a:rPr lang="tr-TR" sz="2400" dirty="0"/>
              <a:t>Yüksek tüketimlerinden dolayı etkin takip ve hatasız sayaç okuma gereksinimi</a:t>
            </a:r>
          </a:p>
          <a:p>
            <a:pPr>
              <a:lnSpc>
                <a:spcPct val="100000"/>
              </a:lnSpc>
            </a:pPr>
            <a:r>
              <a:rPr lang="tr-TR" sz="2400" dirty="0"/>
              <a:t>Enerji harcayış şekillerinden dolayı dağıtım şebekesi güç kalitesi parametrelerine olan etkisinin takip edilmesi ihtiyacı</a:t>
            </a:r>
          </a:p>
          <a:p>
            <a:pPr>
              <a:lnSpc>
                <a:spcPct val="100000"/>
              </a:lnSpc>
            </a:pPr>
            <a:r>
              <a:rPr lang="tr-TR" sz="2400" dirty="0"/>
              <a:t>Ağırlıklı olarak ölçü trafoları ile beraber </a:t>
            </a:r>
            <a:r>
              <a:rPr lang="tr-TR" sz="2400" dirty="0" err="1"/>
              <a:t>primer</a:t>
            </a:r>
            <a:r>
              <a:rPr lang="tr-TR" sz="2400" dirty="0"/>
              <a:t> ya da </a:t>
            </a:r>
            <a:r>
              <a:rPr lang="tr-TR" sz="2400" dirty="0" err="1"/>
              <a:t>sekonder</a:t>
            </a:r>
            <a:r>
              <a:rPr lang="en-GB" sz="2400" dirty="0"/>
              <a:t>			</a:t>
            </a:r>
            <a:r>
              <a:rPr lang="tr-TR" sz="2400" dirty="0"/>
              <a:t> ölçü noktası özellikli</a:t>
            </a:r>
          </a:p>
          <a:p>
            <a:pPr>
              <a:lnSpc>
                <a:spcPct val="100000"/>
              </a:lnSpc>
            </a:pPr>
            <a:r>
              <a:rPr lang="tr-TR" sz="2400" dirty="0"/>
              <a:t>Sayaç-modem ile bütünleşik yapı yada saha durumuna göre </a:t>
            </a:r>
            <a:r>
              <a:rPr lang="en-GB" sz="2400" dirty="0"/>
              <a:t>		    </a:t>
            </a:r>
            <a:r>
              <a:rPr lang="tr-TR" sz="2400" dirty="0"/>
              <a:t>sayaç-modem ayrık yapı ile uzaktan okuma sistemine dahil edilmiş, </a:t>
            </a:r>
            <a:r>
              <a:rPr lang="en-GB" sz="2400" dirty="0"/>
              <a:t>         </a:t>
            </a:r>
            <a:r>
              <a:rPr lang="tr-TR" sz="2400" dirty="0"/>
              <a:t>uzaktan açma-kesme gereksinimi duyulmayan akıllı sayaç yapısı</a:t>
            </a:r>
          </a:p>
          <a:p>
            <a:pPr>
              <a:lnSpc>
                <a:spcPct val="100000"/>
              </a:lnSpc>
            </a:pPr>
            <a:r>
              <a:rPr lang="tr-TR" sz="2400" dirty="0"/>
              <a:t>Akıllı sayaç içerisinde temel güç kalitesi parametreleri ve temel analizör ölçüm bilgileri</a:t>
            </a:r>
          </a:p>
        </p:txBody>
      </p:sp>
    </p:spTree>
    <p:extLst>
      <p:ext uri="{BB962C8B-B14F-4D97-AF65-F5344CB8AC3E}">
        <p14:creationId xmlns:p14="http://schemas.microsoft.com/office/powerpoint/2010/main" val="188077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9F6D6F-F337-46F2-877C-AAABB9AC79C1}"/>
              </a:ext>
            </a:extLst>
          </p:cNvPr>
          <p:cNvSpPr/>
          <p:nvPr/>
        </p:nvSpPr>
        <p:spPr>
          <a:xfrm>
            <a:off x="0" y="6757852"/>
            <a:ext cx="12192000" cy="1088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1" name="Straight Connector 10">
            <a:extLst>
              <a:ext uri="{FF2B5EF4-FFF2-40B4-BE49-F238E27FC236}">
                <a16:creationId xmlns:a16="http://schemas.microsoft.com/office/drawing/2014/main" id="{F1633520-C8B2-4248-B5FE-1FDC207C0FD6}"/>
              </a:ext>
            </a:extLst>
          </p:cNvPr>
          <p:cNvCxnSpPr/>
          <p:nvPr/>
        </p:nvCxnSpPr>
        <p:spPr>
          <a:xfrm>
            <a:off x="0" y="6226635"/>
            <a:ext cx="1219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7C0A800-FEF7-47F2-9EA4-4EE3EDB0D101}"/>
              </a:ext>
            </a:extLst>
          </p:cNvPr>
          <p:cNvSpPr txBox="1"/>
          <p:nvPr/>
        </p:nvSpPr>
        <p:spPr>
          <a:xfrm>
            <a:off x="272142" y="6338355"/>
            <a:ext cx="5719355" cy="307777"/>
          </a:xfrm>
          <a:prstGeom prst="rect">
            <a:avLst/>
          </a:prstGeom>
          <a:noFill/>
        </p:spPr>
        <p:txBody>
          <a:bodyPr wrap="square">
            <a:spAutoFit/>
          </a:bodyPr>
          <a:lstStyle/>
          <a:p>
            <a:r>
              <a:rPr lang="en-GB" sz="1400" dirty="0" err="1">
                <a:solidFill>
                  <a:schemeClr val="tx1">
                    <a:lumMod val="65000"/>
                    <a:lumOff val="35000"/>
                  </a:schemeClr>
                </a:solidFill>
                <a:latin typeface="+mj-lt"/>
              </a:rPr>
              <a:t>Tüketici</a:t>
            </a:r>
            <a:r>
              <a:rPr lang="en-GB" sz="1400" dirty="0">
                <a:solidFill>
                  <a:schemeClr val="tx1">
                    <a:lumMod val="65000"/>
                    <a:lumOff val="35000"/>
                  </a:schemeClr>
                </a:solidFill>
                <a:latin typeface="+mj-lt"/>
              </a:rPr>
              <a:t> </a:t>
            </a:r>
            <a:r>
              <a:rPr lang="en-GB" sz="1400" dirty="0" err="1">
                <a:solidFill>
                  <a:schemeClr val="tx1">
                    <a:lumMod val="65000"/>
                    <a:lumOff val="35000"/>
                  </a:schemeClr>
                </a:solidFill>
                <a:latin typeface="+mj-lt"/>
              </a:rPr>
              <a:t>Grupları</a:t>
            </a:r>
            <a:r>
              <a:rPr lang="en-GB" sz="1400" dirty="0">
                <a:solidFill>
                  <a:schemeClr val="tx1">
                    <a:lumMod val="65000"/>
                    <a:lumOff val="35000"/>
                  </a:schemeClr>
                </a:solidFill>
                <a:latin typeface="+mj-lt"/>
              </a:rPr>
              <a:t> </a:t>
            </a:r>
            <a:r>
              <a:rPr lang="en-GB" sz="1400" dirty="0" err="1">
                <a:solidFill>
                  <a:schemeClr val="tx1">
                    <a:lumMod val="65000"/>
                    <a:lumOff val="35000"/>
                  </a:schemeClr>
                </a:solidFill>
                <a:latin typeface="+mj-lt"/>
              </a:rPr>
              <a:t>Bazında</a:t>
            </a:r>
            <a:r>
              <a:rPr lang="en-GB" sz="1400" dirty="0">
                <a:solidFill>
                  <a:schemeClr val="tx1">
                    <a:lumMod val="65000"/>
                    <a:lumOff val="35000"/>
                  </a:schemeClr>
                </a:solidFill>
                <a:latin typeface="+mj-lt"/>
              </a:rPr>
              <a:t> </a:t>
            </a:r>
            <a:r>
              <a:rPr lang="en-GB" sz="1400" dirty="0" err="1">
                <a:solidFill>
                  <a:schemeClr val="tx1">
                    <a:lumMod val="65000"/>
                    <a:lumOff val="35000"/>
                  </a:schemeClr>
                </a:solidFill>
                <a:latin typeface="+mj-lt"/>
              </a:rPr>
              <a:t>Akıllı</a:t>
            </a:r>
            <a:r>
              <a:rPr lang="en-GB" sz="1400" dirty="0">
                <a:solidFill>
                  <a:schemeClr val="tx1">
                    <a:lumMod val="65000"/>
                    <a:lumOff val="35000"/>
                  </a:schemeClr>
                </a:solidFill>
                <a:latin typeface="+mj-lt"/>
              </a:rPr>
              <a:t> </a:t>
            </a:r>
            <a:r>
              <a:rPr lang="en-GB" sz="1400" dirty="0" err="1">
                <a:solidFill>
                  <a:schemeClr val="tx1">
                    <a:lumMod val="65000"/>
                    <a:lumOff val="35000"/>
                  </a:schemeClr>
                </a:solidFill>
                <a:latin typeface="+mj-lt"/>
              </a:rPr>
              <a:t>Sayaç</a:t>
            </a:r>
            <a:r>
              <a:rPr lang="en-GB" sz="1400" dirty="0">
                <a:solidFill>
                  <a:schemeClr val="tx1">
                    <a:lumMod val="65000"/>
                    <a:lumOff val="35000"/>
                  </a:schemeClr>
                </a:solidFill>
                <a:latin typeface="+mj-lt"/>
              </a:rPr>
              <a:t> </a:t>
            </a:r>
            <a:r>
              <a:rPr lang="en-GB" sz="1400" dirty="0" err="1">
                <a:solidFill>
                  <a:schemeClr val="tx1">
                    <a:lumMod val="65000"/>
                    <a:lumOff val="35000"/>
                  </a:schemeClr>
                </a:solidFill>
                <a:latin typeface="+mj-lt"/>
              </a:rPr>
              <a:t>Uygulamaları</a:t>
            </a:r>
            <a:endParaRPr lang="en-GB" sz="1400" dirty="0">
              <a:solidFill>
                <a:schemeClr val="tx1">
                  <a:lumMod val="65000"/>
                  <a:lumOff val="35000"/>
                </a:schemeClr>
              </a:solidFill>
              <a:latin typeface="+mj-lt"/>
            </a:endParaRPr>
          </a:p>
        </p:txBody>
      </p:sp>
      <p:pic>
        <p:nvPicPr>
          <p:cNvPr id="16" name="Picture 15">
            <a:extLst>
              <a:ext uri="{FF2B5EF4-FFF2-40B4-BE49-F238E27FC236}">
                <a16:creationId xmlns:a16="http://schemas.microsoft.com/office/drawing/2014/main" id="{620ABBD5-2C80-4FAD-8FDB-B760AACDA066}"/>
              </a:ext>
            </a:extLst>
          </p:cNvPr>
          <p:cNvPicPr>
            <a:picLocks noChangeAspect="1"/>
          </p:cNvPicPr>
          <p:nvPr/>
        </p:nvPicPr>
        <p:blipFill>
          <a:blip r:embed="rId2"/>
          <a:stretch>
            <a:fillRect/>
          </a:stretch>
        </p:blipFill>
        <p:spPr>
          <a:xfrm>
            <a:off x="10651240" y="216753"/>
            <a:ext cx="1268619" cy="829222"/>
          </a:xfrm>
          <a:prstGeom prst="rect">
            <a:avLst/>
          </a:prstGeom>
        </p:spPr>
      </p:pic>
      <p:sp>
        <p:nvSpPr>
          <p:cNvPr id="17" name="Slide Number Placeholder 16">
            <a:extLst>
              <a:ext uri="{FF2B5EF4-FFF2-40B4-BE49-F238E27FC236}">
                <a16:creationId xmlns:a16="http://schemas.microsoft.com/office/drawing/2014/main" id="{9FCDB7D2-2F54-4709-BC89-CD63AA4012BD}"/>
              </a:ext>
            </a:extLst>
          </p:cNvPr>
          <p:cNvSpPr>
            <a:spLocks noGrp="1"/>
          </p:cNvSpPr>
          <p:nvPr>
            <p:ph type="sldNum" sz="quarter" idx="12"/>
          </p:nvPr>
        </p:nvSpPr>
        <p:spPr/>
        <p:txBody>
          <a:bodyPr/>
          <a:lstStyle/>
          <a:p>
            <a:fld id="{F7E3B885-1BFE-45F1-956C-2D72696E8172}" type="slidenum">
              <a:rPr lang="tr-TR" smtClean="0"/>
              <a:t>12</a:t>
            </a:fld>
            <a:endParaRPr lang="tr-TR"/>
          </a:p>
        </p:txBody>
      </p:sp>
      <p:sp>
        <p:nvSpPr>
          <p:cNvPr id="8" name="TextBox 7">
            <a:extLst>
              <a:ext uri="{FF2B5EF4-FFF2-40B4-BE49-F238E27FC236}">
                <a16:creationId xmlns:a16="http://schemas.microsoft.com/office/drawing/2014/main" id="{4A7D5EE8-2653-4281-AE01-940270FD5CC2}"/>
              </a:ext>
            </a:extLst>
          </p:cNvPr>
          <p:cNvSpPr txBox="1"/>
          <p:nvPr/>
        </p:nvSpPr>
        <p:spPr>
          <a:xfrm>
            <a:off x="272141" y="323587"/>
            <a:ext cx="9429208" cy="1077218"/>
          </a:xfrm>
          <a:prstGeom prst="rect">
            <a:avLst/>
          </a:prstGeom>
          <a:noFill/>
        </p:spPr>
        <p:txBody>
          <a:bodyPr wrap="square">
            <a:spAutoFit/>
          </a:bodyPr>
          <a:lstStyle>
            <a:defPPr>
              <a:defRPr lang="en-US"/>
            </a:defPPr>
            <a:lvl1pPr>
              <a:defRPr sz="3200">
                <a:solidFill>
                  <a:schemeClr val="tx1">
                    <a:lumMod val="65000"/>
                    <a:lumOff val="35000"/>
                  </a:schemeClr>
                </a:solidFill>
                <a:latin typeface="+mj-lt"/>
              </a:defRPr>
            </a:lvl1pPr>
          </a:lstStyle>
          <a:p>
            <a:r>
              <a:rPr lang="en-GB" dirty="0"/>
              <a:t>6-OSOS </a:t>
            </a:r>
            <a:r>
              <a:rPr lang="en-GB" dirty="0" err="1"/>
              <a:t>Yıllık</a:t>
            </a:r>
            <a:r>
              <a:rPr lang="en-GB" dirty="0"/>
              <a:t> </a:t>
            </a:r>
            <a:r>
              <a:rPr lang="en-GB" dirty="0" err="1"/>
              <a:t>Tüketim</a:t>
            </a:r>
            <a:r>
              <a:rPr lang="en-GB" dirty="0"/>
              <a:t> </a:t>
            </a:r>
            <a:r>
              <a:rPr lang="en-GB" dirty="0" err="1"/>
              <a:t>Limitine</a:t>
            </a:r>
            <a:r>
              <a:rPr lang="en-GB" dirty="0"/>
              <a:t> </a:t>
            </a:r>
            <a:r>
              <a:rPr lang="en-GB" dirty="0" err="1"/>
              <a:t>Sahip</a:t>
            </a:r>
            <a:r>
              <a:rPr lang="en-GB" dirty="0"/>
              <a:t> </a:t>
            </a:r>
            <a:r>
              <a:rPr lang="en-GB" dirty="0" err="1"/>
              <a:t>Tüketici</a:t>
            </a:r>
            <a:r>
              <a:rPr lang="en-GB" dirty="0"/>
              <a:t> </a:t>
            </a:r>
            <a:r>
              <a:rPr lang="en-GB" dirty="0" err="1"/>
              <a:t>Grupları</a:t>
            </a:r>
            <a:br>
              <a:rPr lang="en-GB" dirty="0"/>
            </a:br>
            <a:endParaRPr lang="tr-TR" dirty="0"/>
          </a:p>
        </p:txBody>
      </p:sp>
      <p:sp>
        <p:nvSpPr>
          <p:cNvPr id="12" name="İçerik Yer Tutucusu 2">
            <a:extLst>
              <a:ext uri="{FF2B5EF4-FFF2-40B4-BE49-F238E27FC236}">
                <a16:creationId xmlns:a16="http://schemas.microsoft.com/office/drawing/2014/main" id="{4AE0FA07-2DC4-4DE6-9CC2-66FDD4420BEA}"/>
              </a:ext>
            </a:extLst>
          </p:cNvPr>
          <p:cNvSpPr txBox="1">
            <a:spLocks/>
          </p:cNvSpPr>
          <p:nvPr/>
        </p:nvSpPr>
        <p:spPr>
          <a:xfrm>
            <a:off x="239481" y="1048888"/>
            <a:ext cx="8904519" cy="5206550"/>
          </a:xfrm>
          <a:prstGeom prst="rect">
            <a:avLst/>
          </a:prstGeom>
        </p:spPr>
        <p:txBody>
          <a:bodyPr vert="horz" lIns="91440" tIns="45720" rIns="91440" bIns="45720" rtlCol="0">
            <a:noAutofit/>
          </a:bodyPr>
          <a:lstStyle>
            <a:lvl1pPr marL="228600" indent="-228600">
              <a:lnSpc>
                <a:spcPct val="90000"/>
              </a:lnSpc>
              <a:spcBef>
                <a:spcPts val="1000"/>
              </a:spcBef>
              <a:buFont typeface="Wingdings" panose="05000000000000000000" pitchFamily="2" charset="2"/>
              <a:buChar char="Ø"/>
              <a:defRPr sz="2000">
                <a:latin typeface="+mj-lt"/>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pPr>
            <a:r>
              <a:rPr lang="tr-TR" sz="2400" dirty="0"/>
              <a:t>Mevcut durumda uzaktan okuma sistemi kurulmuş, dağıtım şirketlerinin belirlediği ve EPDK onayına sunduğu OSOS  kurulumu için yıllık tüketim limitine sahip ölçü noktaları</a:t>
            </a:r>
          </a:p>
          <a:p>
            <a:pPr>
              <a:lnSpc>
                <a:spcPct val="100000"/>
              </a:lnSpc>
            </a:pPr>
            <a:r>
              <a:rPr lang="tr-TR" sz="2400" dirty="0"/>
              <a:t>Dağıtım şirketleri toplam tüketimi içerisinde yüksek tüketim yüzdesi sahip noktalar olduğu için hatasız faturalama ihtiyacı, etkin takip ve kontrol gereksinimi</a:t>
            </a:r>
          </a:p>
          <a:p>
            <a:pPr>
              <a:lnSpc>
                <a:spcPct val="100000"/>
              </a:lnSpc>
            </a:pPr>
            <a:r>
              <a:rPr lang="tr-TR" sz="2400" dirty="0"/>
              <a:t>Ağırlıklı olarak ticarethane ve sanayi tarife özellikli tüketim noktaları</a:t>
            </a:r>
          </a:p>
          <a:p>
            <a:pPr>
              <a:lnSpc>
                <a:spcPct val="100000"/>
              </a:lnSpc>
            </a:pPr>
            <a:r>
              <a:rPr lang="tr-TR" sz="2400" dirty="0"/>
              <a:t>Yeni tesis edilecek noktalar için sayaç ve modem bütünleşik akıllı sayaç yapısı, tüketim noktası özelliğine göre </a:t>
            </a:r>
            <a:r>
              <a:rPr lang="tr-TR" sz="2400" dirty="0" err="1"/>
              <a:t>opsiyonel</a:t>
            </a:r>
            <a:r>
              <a:rPr lang="tr-TR" sz="2400" dirty="0"/>
              <a:t> temel analizör ve temel güç kalitesi parametreleri içeren akıllı sayaç özellikleri</a:t>
            </a:r>
          </a:p>
          <a:p>
            <a:pPr>
              <a:lnSpc>
                <a:spcPct val="100000"/>
              </a:lnSpc>
            </a:pPr>
            <a:r>
              <a:rPr lang="tr-TR" sz="2400" dirty="0"/>
              <a:t>Riskli tüketici grubu kriterlerini sağlaması durumunda uzaktan açma-kesme sistemi tesisi</a:t>
            </a:r>
          </a:p>
        </p:txBody>
      </p:sp>
      <p:pic>
        <p:nvPicPr>
          <p:cNvPr id="3" name="Resim 4" descr="ışık içeren bir resim&#10;&#10;Açıklama otomatik olarak oluşturuldu">
            <a:extLst>
              <a:ext uri="{FF2B5EF4-FFF2-40B4-BE49-F238E27FC236}">
                <a16:creationId xmlns:a16="http://schemas.microsoft.com/office/drawing/2014/main" id="{23E7938C-3F10-41D7-B59D-8AA7677607AF}"/>
              </a:ext>
            </a:extLst>
          </p:cNvPr>
          <p:cNvPicPr>
            <a:picLocks noChangeAspect="1"/>
          </p:cNvPicPr>
          <p:nvPr/>
        </p:nvPicPr>
        <p:blipFill rotWithShape="1">
          <a:blip r:embed="rId3">
            <a:extLst>
              <a:ext uri="{28A0092B-C50C-407E-A947-70E740481C1C}">
                <a14:useLocalDpi xmlns:a14="http://schemas.microsoft.com/office/drawing/2010/main" val="0"/>
              </a:ext>
            </a:extLst>
          </a:blip>
          <a:srcRect r="24190" b="-1"/>
          <a:stretch/>
        </p:blipFill>
        <p:spPr>
          <a:xfrm>
            <a:off x="8952411" y="2020571"/>
            <a:ext cx="3111402" cy="2308653"/>
          </a:xfrm>
          <a:prstGeom prst="rect">
            <a:avLst/>
          </a:prstGeom>
        </p:spPr>
      </p:pic>
    </p:spTree>
    <p:extLst>
      <p:ext uri="{BB962C8B-B14F-4D97-AF65-F5344CB8AC3E}">
        <p14:creationId xmlns:p14="http://schemas.microsoft.com/office/powerpoint/2010/main" val="1585634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9F6D6F-F337-46F2-877C-AAABB9AC79C1}"/>
              </a:ext>
            </a:extLst>
          </p:cNvPr>
          <p:cNvSpPr/>
          <p:nvPr/>
        </p:nvSpPr>
        <p:spPr>
          <a:xfrm>
            <a:off x="0" y="6757852"/>
            <a:ext cx="12192000" cy="1088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1" name="Straight Connector 10">
            <a:extLst>
              <a:ext uri="{FF2B5EF4-FFF2-40B4-BE49-F238E27FC236}">
                <a16:creationId xmlns:a16="http://schemas.microsoft.com/office/drawing/2014/main" id="{F1633520-C8B2-4248-B5FE-1FDC207C0FD6}"/>
              </a:ext>
            </a:extLst>
          </p:cNvPr>
          <p:cNvCxnSpPr/>
          <p:nvPr/>
        </p:nvCxnSpPr>
        <p:spPr>
          <a:xfrm>
            <a:off x="0" y="6226635"/>
            <a:ext cx="1219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7C0A800-FEF7-47F2-9EA4-4EE3EDB0D101}"/>
              </a:ext>
            </a:extLst>
          </p:cNvPr>
          <p:cNvSpPr txBox="1"/>
          <p:nvPr/>
        </p:nvSpPr>
        <p:spPr>
          <a:xfrm>
            <a:off x="272142" y="6338355"/>
            <a:ext cx="5719355" cy="307777"/>
          </a:xfrm>
          <a:prstGeom prst="rect">
            <a:avLst/>
          </a:prstGeom>
          <a:noFill/>
        </p:spPr>
        <p:txBody>
          <a:bodyPr wrap="square">
            <a:spAutoFit/>
          </a:bodyPr>
          <a:lstStyle/>
          <a:p>
            <a:r>
              <a:rPr lang="en-GB" sz="1400" dirty="0" err="1">
                <a:solidFill>
                  <a:schemeClr val="tx1">
                    <a:lumMod val="65000"/>
                    <a:lumOff val="35000"/>
                  </a:schemeClr>
                </a:solidFill>
                <a:latin typeface="+mj-lt"/>
              </a:rPr>
              <a:t>Tüketici</a:t>
            </a:r>
            <a:r>
              <a:rPr lang="en-GB" sz="1400" dirty="0">
                <a:solidFill>
                  <a:schemeClr val="tx1">
                    <a:lumMod val="65000"/>
                    <a:lumOff val="35000"/>
                  </a:schemeClr>
                </a:solidFill>
                <a:latin typeface="+mj-lt"/>
              </a:rPr>
              <a:t> </a:t>
            </a:r>
            <a:r>
              <a:rPr lang="en-GB" sz="1400" dirty="0" err="1">
                <a:solidFill>
                  <a:schemeClr val="tx1">
                    <a:lumMod val="65000"/>
                    <a:lumOff val="35000"/>
                  </a:schemeClr>
                </a:solidFill>
                <a:latin typeface="+mj-lt"/>
              </a:rPr>
              <a:t>Grupları</a:t>
            </a:r>
            <a:r>
              <a:rPr lang="en-GB" sz="1400" dirty="0">
                <a:solidFill>
                  <a:schemeClr val="tx1">
                    <a:lumMod val="65000"/>
                    <a:lumOff val="35000"/>
                  </a:schemeClr>
                </a:solidFill>
                <a:latin typeface="+mj-lt"/>
              </a:rPr>
              <a:t> </a:t>
            </a:r>
            <a:r>
              <a:rPr lang="en-GB" sz="1400" dirty="0" err="1">
                <a:solidFill>
                  <a:schemeClr val="tx1">
                    <a:lumMod val="65000"/>
                    <a:lumOff val="35000"/>
                  </a:schemeClr>
                </a:solidFill>
                <a:latin typeface="+mj-lt"/>
              </a:rPr>
              <a:t>Bazında</a:t>
            </a:r>
            <a:r>
              <a:rPr lang="en-GB" sz="1400" dirty="0">
                <a:solidFill>
                  <a:schemeClr val="tx1">
                    <a:lumMod val="65000"/>
                    <a:lumOff val="35000"/>
                  </a:schemeClr>
                </a:solidFill>
                <a:latin typeface="+mj-lt"/>
              </a:rPr>
              <a:t> </a:t>
            </a:r>
            <a:r>
              <a:rPr lang="en-GB" sz="1400" dirty="0" err="1">
                <a:solidFill>
                  <a:schemeClr val="tx1">
                    <a:lumMod val="65000"/>
                    <a:lumOff val="35000"/>
                  </a:schemeClr>
                </a:solidFill>
                <a:latin typeface="+mj-lt"/>
              </a:rPr>
              <a:t>Akıllı</a:t>
            </a:r>
            <a:r>
              <a:rPr lang="en-GB" sz="1400" dirty="0">
                <a:solidFill>
                  <a:schemeClr val="tx1">
                    <a:lumMod val="65000"/>
                    <a:lumOff val="35000"/>
                  </a:schemeClr>
                </a:solidFill>
                <a:latin typeface="+mj-lt"/>
              </a:rPr>
              <a:t> </a:t>
            </a:r>
            <a:r>
              <a:rPr lang="en-GB" sz="1400" dirty="0" err="1">
                <a:solidFill>
                  <a:schemeClr val="tx1">
                    <a:lumMod val="65000"/>
                    <a:lumOff val="35000"/>
                  </a:schemeClr>
                </a:solidFill>
                <a:latin typeface="+mj-lt"/>
              </a:rPr>
              <a:t>Sayaç</a:t>
            </a:r>
            <a:r>
              <a:rPr lang="en-GB" sz="1400" dirty="0">
                <a:solidFill>
                  <a:schemeClr val="tx1">
                    <a:lumMod val="65000"/>
                    <a:lumOff val="35000"/>
                  </a:schemeClr>
                </a:solidFill>
                <a:latin typeface="+mj-lt"/>
              </a:rPr>
              <a:t> </a:t>
            </a:r>
            <a:r>
              <a:rPr lang="en-GB" sz="1400" dirty="0" err="1">
                <a:solidFill>
                  <a:schemeClr val="tx1">
                    <a:lumMod val="65000"/>
                    <a:lumOff val="35000"/>
                  </a:schemeClr>
                </a:solidFill>
                <a:latin typeface="+mj-lt"/>
              </a:rPr>
              <a:t>Uygulamaları</a:t>
            </a:r>
            <a:endParaRPr lang="en-GB" sz="1400" dirty="0">
              <a:solidFill>
                <a:schemeClr val="tx1">
                  <a:lumMod val="65000"/>
                  <a:lumOff val="35000"/>
                </a:schemeClr>
              </a:solidFill>
              <a:latin typeface="+mj-lt"/>
            </a:endParaRPr>
          </a:p>
        </p:txBody>
      </p:sp>
      <p:pic>
        <p:nvPicPr>
          <p:cNvPr id="16" name="Picture 15">
            <a:extLst>
              <a:ext uri="{FF2B5EF4-FFF2-40B4-BE49-F238E27FC236}">
                <a16:creationId xmlns:a16="http://schemas.microsoft.com/office/drawing/2014/main" id="{620ABBD5-2C80-4FAD-8FDB-B760AACDA066}"/>
              </a:ext>
            </a:extLst>
          </p:cNvPr>
          <p:cNvPicPr>
            <a:picLocks noChangeAspect="1"/>
          </p:cNvPicPr>
          <p:nvPr/>
        </p:nvPicPr>
        <p:blipFill>
          <a:blip r:embed="rId2"/>
          <a:stretch>
            <a:fillRect/>
          </a:stretch>
        </p:blipFill>
        <p:spPr>
          <a:xfrm>
            <a:off x="10651240" y="216753"/>
            <a:ext cx="1268619" cy="829222"/>
          </a:xfrm>
          <a:prstGeom prst="rect">
            <a:avLst/>
          </a:prstGeom>
        </p:spPr>
      </p:pic>
      <p:sp>
        <p:nvSpPr>
          <p:cNvPr id="17" name="Slide Number Placeholder 16">
            <a:extLst>
              <a:ext uri="{FF2B5EF4-FFF2-40B4-BE49-F238E27FC236}">
                <a16:creationId xmlns:a16="http://schemas.microsoft.com/office/drawing/2014/main" id="{9FCDB7D2-2F54-4709-BC89-CD63AA4012BD}"/>
              </a:ext>
            </a:extLst>
          </p:cNvPr>
          <p:cNvSpPr>
            <a:spLocks noGrp="1"/>
          </p:cNvSpPr>
          <p:nvPr>
            <p:ph type="sldNum" sz="quarter" idx="12"/>
          </p:nvPr>
        </p:nvSpPr>
        <p:spPr/>
        <p:txBody>
          <a:bodyPr/>
          <a:lstStyle/>
          <a:p>
            <a:fld id="{F7E3B885-1BFE-45F1-956C-2D72696E8172}" type="slidenum">
              <a:rPr lang="tr-TR" smtClean="0"/>
              <a:t>13</a:t>
            </a:fld>
            <a:endParaRPr lang="tr-TR"/>
          </a:p>
        </p:txBody>
      </p:sp>
      <p:sp>
        <p:nvSpPr>
          <p:cNvPr id="8" name="TextBox 7">
            <a:extLst>
              <a:ext uri="{FF2B5EF4-FFF2-40B4-BE49-F238E27FC236}">
                <a16:creationId xmlns:a16="http://schemas.microsoft.com/office/drawing/2014/main" id="{4A7D5EE8-2653-4281-AE01-940270FD5CC2}"/>
              </a:ext>
            </a:extLst>
          </p:cNvPr>
          <p:cNvSpPr txBox="1"/>
          <p:nvPr/>
        </p:nvSpPr>
        <p:spPr>
          <a:xfrm>
            <a:off x="272141" y="323587"/>
            <a:ext cx="9429208" cy="1077218"/>
          </a:xfrm>
          <a:prstGeom prst="rect">
            <a:avLst/>
          </a:prstGeom>
          <a:noFill/>
        </p:spPr>
        <p:txBody>
          <a:bodyPr wrap="square">
            <a:spAutoFit/>
          </a:bodyPr>
          <a:lstStyle>
            <a:defPPr>
              <a:defRPr lang="en-US"/>
            </a:defPPr>
            <a:lvl1pPr>
              <a:defRPr sz="3200">
                <a:solidFill>
                  <a:schemeClr val="tx1">
                    <a:lumMod val="65000"/>
                    <a:lumOff val="35000"/>
                  </a:schemeClr>
                </a:solidFill>
                <a:latin typeface="+mj-lt"/>
              </a:defRPr>
            </a:lvl1pPr>
          </a:lstStyle>
          <a:p>
            <a:r>
              <a:rPr lang="en-GB" dirty="0"/>
              <a:t>7- </a:t>
            </a:r>
            <a:r>
              <a:rPr lang="en-GB" dirty="0" err="1"/>
              <a:t>Yakın</a:t>
            </a:r>
            <a:r>
              <a:rPr lang="en-GB" dirty="0"/>
              <a:t> </a:t>
            </a:r>
            <a:r>
              <a:rPr lang="en-GB" dirty="0" err="1"/>
              <a:t>Gelecek</a:t>
            </a:r>
            <a:r>
              <a:rPr lang="en-GB" dirty="0"/>
              <a:t> Yeni </a:t>
            </a:r>
            <a:r>
              <a:rPr lang="en-GB" dirty="0" err="1"/>
              <a:t>Üretim-Tüketim</a:t>
            </a:r>
            <a:r>
              <a:rPr lang="en-GB" dirty="0"/>
              <a:t> </a:t>
            </a:r>
            <a:r>
              <a:rPr lang="en-GB" dirty="0" err="1"/>
              <a:t>Noktaları</a:t>
            </a:r>
            <a:br>
              <a:rPr lang="en-GB" dirty="0"/>
            </a:br>
            <a:endParaRPr lang="tr-TR" dirty="0"/>
          </a:p>
        </p:txBody>
      </p:sp>
      <p:sp>
        <p:nvSpPr>
          <p:cNvPr id="12" name="İçerik Yer Tutucusu 2">
            <a:extLst>
              <a:ext uri="{FF2B5EF4-FFF2-40B4-BE49-F238E27FC236}">
                <a16:creationId xmlns:a16="http://schemas.microsoft.com/office/drawing/2014/main" id="{4AE0FA07-2DC4-4DE6-9CC2-66FDD4420BEA}"/>
              </a:ext>
            </a:extLst>
          </p:cNvPr>
          <p:cNvSpPr txBox="1">
            <a:spLocks/>
          </p:cNvSpPr>
          <p:nvPr/>
        </p:nvSpPr>
        <p:spPr>
          <a:xfrm>
            <a:off x="239481" y="1048888"/>
            <a:ext cx="8904519" cy="5206550"/>
          </a:xfrm>
          <a:prstGeom prst="rect">
            <a:avLst/>
          </a:prstGeom>
        </p:spPr>
        <p:txBody>
          <a:bodyPr vert="horz" lIns="91440" tIns="45720" rIns="91440" bIns="45720" rtlCol="0">
            <a:noAutofit/>
          </a:bodyPr>
          <a:lstStyle>
            <a:lvl1pPr marL="228600" indent="-228600">
              <a:lnSpc>
                <a:spcPct val="90000"/>
              </a:lnSpc>
              <a:spcBef>
                <a:spcPts val="1000"/>
              </a:spcBef>
              <a:buFont typeface="Wingdings" panose="05000000000000000000" pitchFamily="2" charset="2"/>
              <a:buChar char="Ø"/>
              <a:defRPr sz="2000">
                <a:latin typeface="+mj-lt"/>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pPr>
            <a:r>
              <a:rPr lang="tr-TR" sz="2400" dirty="0"/>
              <a:t>Yakın gelecekte dağıtım şebekesine tamamen entegre olacak Elektrik Araçlar Şarj İstasyonları ve Enerji Depolama Sistemleri Ölçü Noktaları</a:t>
            </a:r>
          </a:p>
          <a:p>
            <a:pPr>
              <a:lnSpc>
                <a:spcPct val="100000"/>
              </a:lnSpc>
            </a:pPr>
            <a:r>
              <a:rPr lang="tr-TR" sz="2400" dirty="0"/>
              <a:t>Sayaç ve Modemle beraber uzaktan okuma sistemlerine dahil edilmiş, uzaktan açma-kesme gereksinimi bulunmayan, temel tahakkuk ve faturalama bilgilerine ek olarak temel güç kalitesi parametreleri ve temel analizör bilgilerini içeren Akıllı Sayaç yapısı</a:t>
            </a:r>
          </a:p>
          <a:p>
            <a:pPr>
              <a:lnSpc>
                <a:spcPct val="100000"/>
              </a:lnSpc>
            </a:pPr>
            <a:r>
              <a:rPr lang="tr-TR" sz="2400" dirty="0"/>
              <a:t>Dağıtım şirketi-müşteri-perakende şirketi arası anlaşmalar ile akıllı sayaç sistem üzerinden enerji alış-satışı için farklı tarifeler içeren akıllı sayaç özellikleri</a:t>
            </a:r>
          </a:p>
          <a:p>
            <a:pPr>
              <a:lnSpc>
                <a:spcPct val="100000"/>
              </a:lnSpc>
            </a:pPr>
            <a:r>
              <a:rPr lang="tr-TR" sz="2400" dirty="0"/>
              <a:t>Elektrikli araç bataryalarından ve enerji depolama sistemlerinden şebekeye enerji satış için çift yönlü yapıda akıllı sayaç çalışma yapısı</a:t>
            </a:r>
          </a:p>
        </p:txBody>
      </p:sp>
      <p:pic>
        <p:nvPicPr>
          <p:cNvPr id="2" name="Resim 4">
            <a:extLst>
              <a:ext uri="{FF2B5EF4-FFF2-40B4-BE49-F238E27FC236}">
                <a16:creationId xmlns:a16="http://schemas.microsoft.com/office/drawing/2014/main" id="{C1CA30E7-F909-4FAE-8D29-6C508E235F3C}"/>
              </a:ext>
            </a:extLst>
          </p:cNvPr>
          <p:cNvPicPr>
            <a:picLocks noChangeAspect="1"/>
          </p:cNvPicPr>
          <p:nvPr/>
        </p:nvPicPr>
        <p:blipFill rotWithShape="1">
          <a:blip r:embed="rId3">
            <a:extLst>
              <a:ext uri="{28A0092B-C50C-407E-A947-70E740481C1C}">
                <a14:useLocalDpi xmlns:a14="http://schemas.microsoft.com/office/drawing/2010/main" val="0"/>
              </a:ext>
            </a:extLst>
          </a:blip>
          <a:srcRect l="3487" r="29802" b="1"/>
          <a:stretch/>
        </p:blipFill>
        <p:spPr>
          <a:xfrm>
            <a:off x="9194483" y="2307953"/>
            <a:ext cx="2758036" cy="2046456"/>
          </a:xfrm>
          <a:prstGeom prst="rect">
            <a:avLst/>
          </a:prstGeom>
        </p:spPr>
      </p:pic>
    </p:spTree>
    <p:extLst>
      <p:ext uri="{BB962C8B-B14F-4D97-AF65-F5344CB8AC3E}">
        <p14:creationId xmlns:p14="http://schemas.microsoft.com/office/powerpoint/2010/main" val="330577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9F6D6F-F337-46F2-877C-AAABB9AC79C1}"/>
              </a:ext>
            </a:extLst>
          </p:cNvPr>
          <p:cNvSpPr/>
          <p:nvPr/>
        </p:nvSpPr>
        <p:spPr>
          <a:xfrm>
            <a:off x="0" y="6757852"/>
            <a:ext cx="12192000" cy="1088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1" name="Straight Connector 10">
            <a:extLst>
              <a:ext uri="{FF2B5EF4-FFF2-40B4-BE49-F238E27FC236}">
                <a16:creationId xmlns:a16="http://schemas.microsoft.com/office/drawing/2014/main" id="{F1633520-C8B2-4248-B5FE-1FDC207C0FD6}"/>
              </a:ext>
            </a:extLst>
          </p:cNvPr>
          <p:cNvCxnSpPr/>
          <p:nvPr/>
        </p:nvCxnSpPr>
        <p:spPr>
          <a:xfrm>
            <a:off x="0" y="6226635"/>
            <a:ext cx="1219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7C0A800-FEF7-47F2-9EA4-4EE3EDB0D101}"/>
              </a:ext>
            </a:extLst>
          </p:cNvPr>
          <p:cNvSpPr txBox="1"/>
          <p:nvPr/>
        </p:nvSpPr>
        <p:spPr>
          <a:xfrm>
            <a:off x="272142" y="6338355"/>
            <a:ext cx="5719355" cy="307777"/>
          </a:xfrm>
          <a:prstGeom prst="rect">
            <a:avLst/>
          </a:prstGeom>
          <a:noFill/>
        </p:spPr>
        <p:txBody>
          <a:bodyPr wrap="square">
            <a:spAutoFit/>
          </a:bodyPr>
          <a:lstStyle/>
          <a:p>
            <a:r>
              <a:rPr lang="en-GB" sz="1400" dirty="0" err="1">
                <a:solidFill>
                  <a:schemeClr val="tx1">
                    <a:lumMod val="65000"/>
                    <a:lumOff val="35000"/>
                  </a:schemeClr>
                </a:solidFill>
                <a:latin typeface="+mj-lt"/>
              </a:rPr>
              <a:t>Tüketici</a:t>
            </a:r>
            <a:r>
              <a:rPr lang="en-GB" sz="1400" dirty="0">
                <a:solidFill>
                  <a:schemeClr val="tx1">
                    <a:lumMod val="65000"/>
                    <a:lumOff val="35000"/>
                  </a:schemeClr>
                </a:solidFill>
                <a:latin typeface="+mj-lt"/>
              </a:rPr>
              <a:t> </a:t>
            </a:r>
            <a:r>
              <a:rPr lang="en-GB" sz="1400" dirty="0" err="1">
                <a:solidFill>
                  <a:schemeClr val="tx1">
                    <a:lumMod val="65000"/>
                    <a:lumOff val="35000"/>
                  </a:schemeClr>
                </a:solidFill>
                <a:latin typeface="+mj-lt"/>
              </a:rPr>
              <a:t>Grupları</a:t>
            </a:r>
            <a:r>
              <a:rPr lang="en-GB" sz="1400" dirty="0">
                <a:solidFill>
                  <a:schemeClr val="tx1">
                    <a:lumMod val="65000"/>
                    <a:lumOff val="35000"/>
                  </a:schemeClr>
                </a:solidFill>
                <a:latin typeface="+mj-lt"/>
              </a:rPr>
              <a:t> </a:t>
            </a:r>
            <a:r>
              <a:rPr lang="en-GB" sz="1400" dirty="0" err="1">
                <a:solidFill>
                  <a:schemeClr val="tx1">
                    <a:lumMod val="65000"/>
                    <a:lumOff val="35000"/>
                  </a:schemeClr>
                </a:solidFill>
                <a:latin typeface="+mj-lt"/>
              </a:rPr>
              <a:t>Bazında</a:t>
            </a:r>
            <a:r>
              <a:rPr lang="en-GB" sz="1400" dirty="0">
                <a:solidFill>
                  <a:schemeClr val="tx1">
                    <a:lumMod val="65000"/>
                    <a:lumOff val="35000"/>
                  </a:schemeClr>
                </a:solidFill>
                <a:latin typeface="+mj-lt"/>
              </a:rPr>
              <a:t> </a:t>
            </a:r>
            <a:r>
              <a:rPr lang="en-GB" sz="1400" dirty="0" err="1">
                <a:solidFill>
                  <a:schemeClr val="tx1">
                    <a:lumMod val="65000"/>
                    <a:lumOff val="35000"/>
                  </a:schemeClr>
                </a:solidFill>
                <a:latin typeface="+mj-lt"/>
              </a:rPr>
              <a:t>Akıllı</a:t>
            </a:r>
            <a:r>
              <a:rPr lang="en-GB" sz="1400" dirty="0">
                <a:solidFill>
                  <a:schemeClr val="tx1">
                    <a:lumMod val="65000"/>
                    <a:lumOff val="35000"/>
                  </a:schemeClr>
                </a:solidFill>
                <a:latin typeface="+mj-lt"/>
              </a:rPr>
              <a:t> </a:t>
            </a:r>
            <a:r>
              <a:rPr lang="en-GB" sz="1400" dirty="0" err="1">
                <a:solidFill>
                  <a:schemeClr val="tx1">
                    <a:lumMod val="65000"/>
                    <a:lumOff val="35000"/>
                  </a:schemeClr>
                </a:solidFill>
                <a:latin typeface="+mj-lt"/>
              </a:rPr>
              <a:t>Sayaç</a:t>
            </a:r>
            <a:r>
              <a:rPr lang="en-GB" sz="1400" dirty="0">
                <a:solidFill>
                  <a:schemeClr val="tx1">
                    <a:lumMod val="65000"/>
                    <a:lumOff val="35000"/>
                  </a:schemeClr>
                </a:solidFill>
                <a:latin typeface="+mj-lt"/>
              </a:rPr>
              <a:t> </a:t>
            </a:r>
            <a:r>
              <a:rPr lang="en-GB" sz="1400" dirty="0" err="1">
                <a:solidFill>
                  <a:schemeClr val="tx1">
                    <a:lumMod val="65000"/>
                    <a:lumOff val="35000"/>
                  </a:schemeClr>
                </a:solidFill>
                <a:latin typeface="+mj-lt"/>
              </a:rPr>
              <a:t>Uygulamaları</a:t>
            </a:r>
            <a:endParaRPr lang="en-GB" sz="1400" dirty="0">
              <a:solidFill>
                <a:schemeClr val="tx1">
                  <a:lumMod val="65000"/>
                  <a:lumOff val="35000"/>
                </a:schemeClr>
              </a:solidFill>
              <a:latin typeface="+mj-lt"/>
            </a:endParaRPr>
          </a:p>
        </p:txBody>
      </p:sp>
      <p:sp>
        <p:nvSpPr>
          <p:cNvPr id="14" name="TextBox 13">
            <a:extLst>
              <a:ext uri="{FF2B5EF4-FFF2-40B4-BE49-F238E27FC236}">
                <a16:creationId xmlns:a16="http://schemas.microsoft.com/office/drawing/2014/main" id="{D3A7FC2F-EE5E-49F3-B91B-EB258781F76F}"/>
              </a:ext>
            </a:extLst>
          </p:cNvPr>
          <p:cNvSpPr txBox="1"/>
          <p:nvPr/>
        </p:nvSpPr>
        <p:spPr>
          <a:xfrm>
            <a:off x="272141" y="323587"/>
            <a:ext cx="9037322" cy="1077218"/>
          </a:xfrm>
          <a:prstGeom prst="rect">
            <a:avLst/>
          </a:prstGeom>
          <a:noFill/>
        </p:spPr>
        <p:txBody>
          <a:bodyPr wrap="square">
            <a:spAutoFit/>
          </a:bodyPr>
          <a:lstStyle>
            <a:defPPr>
              <a:defRPr lang="en-US"/>
            </a:defPPr>
            <a:lvl1pPr>
              <a:defRPr sz="3200">
                <a:solidFill>
                  <a:schemeClr val="tx1">
                    <a:lumMod val="65000"/>
                    <a:lumOff val="35000"/>
                  </a:schemeClr>
                </a:solidFill>
                <a:latin typeface="+mj-lt"/>
              </a:defRPr>
            </a:lvl1pPr>
          </a:lstStyle>
          <a:p>
            <a:r>
              <a:rPr lang="tr-TR" dirty="0"/>
              <a:t>Akıllı Sayaç-Tüketici Grubu Belirleme Kriterleri</a:t>
            </a:r>
            <a:br>
              <a:rPr lang="tr-TR" dirty="0"/>
            </a:br>
            <a:endParaRPr lang="tr-TR" dirty="0"/>
          </a:p>
        </p:txBody>
      </p:sp>
      <p:pic>
        <p:nvPicPr>
          <p:cNvPr id="16" name="Picture 15">
            <a:extLst>
              <a:ext uri="{FF2B5EF4-FFF2-40B4-BE49-F238E27FC236}">
                <a16:creationId xmlns:a16="http://schemas.microsoft.com/office/drawing/2014/main" id="{620ABBD5-2C80-4FAD-8FDB-B760AACDA066}"/>
              </a:ext>
            </a:extLst>
          </p:cNvPr>
          <p:cNvPicPr>
            <a:picLocks noChangeAspect="1"/>
          </p:cNvPicPr>
          <p:nvPr/>
        </p:nvPicPr>
        <p:blipFill>
          <a:blip r:embed="rId2"/>
          <a:stretch>
            <a:fillRect/>
          </a:stretch>
        </p:blipFill>
        <p:spPr>
          <a:xfrm>
            <a:off x="10651240" y="216753"/>
            <a:ext cx="1268619" cy="829222"/>
          </a:xfrm>
          <a:prstGeom prst="rect">
            <a:avLst/>
          </a:prstGeom>
        </p:spPr>
      </p:pic>
      <p:sp>
        <p:nvSpPr>
          <p:cNvPr id="17" name="Slide Number Placeholder 16">
            <a:extLst>
              <a:ext uri="{FF2B5EF4-FFF2-40B4-BE49-F238E27FC236}">
                <a16:creationId xmlns:a16="http://schemas.microsoft.com/office/drawing/2014/main" id="{9FCDB7D2-2F54-4709-BC89-CD63AA4012BD}"/>
              </a:ext>
            </a:extLst>
          </p:cNvPr>
          <p:cNvSpPr>
            <a:spLocks noGrp="1"/>
          </p:cNvSpPr>
          <p:nvPr>
            <p:ph type="sldNum" sz="quarter" idx="12"/>
          </p:nvPr>
        </p:nvSpPr>
        <p:spPr/>
        <p:txBody>
          <a:bodyPr/>
          <a:lstStyle/>
          <a:p>
            <a:fld id="{F7E3B885-1BFE-45F1-956C-2D72696E8172}" type="slidenum">
              <a:rPr lang="tr-TR" smtClean="0"/>
              <a:t>2</a:t>
            </a:fld>
            <a:endParaRPr lang="tr-TR"/>
          </a:p>
        </p:txBody>
      </p:sp>
      <p:pic>
        <p:nvPicPr>
          <p:cNvPr id="15" name="Resim 4" descr="çizim içeren bir resim&#10;&#10;Açıklama otomatik olarak oluşturuldu">
            <a:extLst>
              <a:ext uri="{FF2B5EF4-FFF2-40B4-BE49-F238E27FC236}">
                <a16:creationId xmlns:a16="http://schemas.microsoft.com/office/drawing/2014/main" id="{8A98FBE5-F80D-42AA-93D3-789572F66FAA}"/>
              </a:ext>
            </a:extLst>
          </p:cNvPr>
          <p:cNvPicPr>
            <a:picLocks noChangeAspect="1"/>
          </p:cNvPicPr>
          <p:nvPr/>
        </p:nvPicPr>
        <p:blipFill rotWithShape="1">
          <a:blip r:embed="rId3">
            <a:extLst>
              <a:ext uri="{28A0092B-C50C-407E-A947-70E740481C1C}">
                <a14:useLocalDpi xmlns:a14="http://schemas.microsoft.com/office/drawing/2010/main" val="0"/>
              </a:ext>
            </a:extLst>
          </a:blip>
          <a:srcRect l="8394" r="1529"/>
          <a:stretch/>
        </p:blipFill>
        <p:spPr>
          <a:xfrm>
            <a:off x="884191" y="2014062"/>
            <a:ext cx="2699671" cy="2631310"/>
          </a:xfrm>
          <a:prstGeom prst="rect">
            <a:avLst/>
          </a:prstGeom>
        </p:spPr>
      </p:pic>
      <p:sp>
        <p:nvSpPr>
          <p:cNvPr id="25" name="İçerik Yer Tutucusu 2">
            <a:extLst>
              <a:ext uri="{FF2B5EF4-FFF2-40B4-BE49-F238E27FC236}">
                <a16:creationId xmlns:a16="http://schemas.microsoft.com/office/drawing/2014/main" id="{FA1E451E-DF12-4733-89B5-4A925E425BC2}"/>
              </a:ext>
            </a:extLst>
          </p:cNvPr>
          <p:cNvSpPr>
            <a:spLocks noGrp="1"/>
          </p:cNvSpPr>
          <p:nvPr>
            <p:ph idx="1"/>
          </p:nvPr>
        </p:nvSpPr>
        <p:spPr>
          <a:xfrm>
            <a:off x="4400390" y="1677786"/>
            <a:ext cx="7153635" cy="4394961"/>
          </a:xfrm>
        </p:spPr>
        <p:txBody>
          <a:bodyPr>
            <a:normAutofit/>
          </a:bodyPr>
          <a:lstStyle/>
          <a:p>
            <a:pPr marL="0" indent="0">
              <a:buNone/>
            </a:pPr>
            <a:endParaRPr lang="tr-TR" sz="2200" b="1" dirty="0"/>
          </a:p>
          <a:p>
            <a:pPr marL="0" indent="0">
              <a:buNone/>
            </a:pPr>
            <a:endParaRPr lang="tr-TR" sz="2200" b="1" dirty="0"/>
          </a:p>
          <a:p>
            <a:pPr>
              <a:buFont typeface="Wingdings" panose="05000000000000000000" pitchFamily="2" charset="2"/>
              <a:buChar char="Ø"/>
            </a:pPr>
            <a:r>
              <a:rPr lang="tr-TR" dirty="0"/>
              <a:t>Tahsilat Sorunları ve Ödeme Alışkanlıkları</a:t>
            </a:r>
          </a:p>
          <a:p>
            <a:pPr marL="0" indent="0">
              <a:buNone/>
            </a:pPr>
            <a:endParaRPr lang="tr-TR" dirty="0"/>
          </a:p>
          <a:p>
            <a:pPr>
              <a:buFont typeface="Wingdings" panose="05000000000000000000" pitchFamily="2" charset="2"/>
              <a:buChar char="Ø"/>
            </a:pPr>
            <a:r>
              <a:rPr lang="tr-TR" dirty="0"/>
              <a:t>Kaçak Kullanım ve Kaçak Kullanım Riski</a:t>
            </a:r>
          </a:p>
          <a:p>
            <a:pPr>
              <a:buFont typeface="Wingdings" panose="05000000000000000000" pitchFamily="2" charset="2"/>
              <a:buChar char="Ø"/>
            </a:pPr>
            <a:endParaRPr lang="tr-TR" dirty="0"/>
          </a:p>
          <a:p>
            <a:pPr>
              <a:buFont typeface="Wingdings" panose="05000000000000000000" pitchFamily="2" charset="2"/>
              <a:buChar char="Ø"/>
            </a:pPr>
            <a:r>
              <a:rPr lang="tr-TR" dirty="0"/>
              <a:t>Dağıtım Şebekesi Ölçme, İzleme ve Kontrol</a:t>
            </a:r>
          </a:p>
          <a:p>
            <a:pPr marL="0" indent="0">
              <a:buNone/>
            </a:pPr>
            <a:endParaRPr lang="tr-TR" sz="2200" dirty="0"/>
          </a:p>
          <a:p>
            <a:pPr marL="0" indent="0">
              <a:buNone/>
            </a:pPr>
            <a:endParaRPr lang="tr-TR" sz="2200" dirty="0"/>
          </a:p>
          <a:p>
            <a:pPr marL="0" indent="0">
              <a:buNone/>
            </a:pPr>
            <a:endParaRPr lang="tr-TR" sz="2200" dirty="0"/>
          </a:p>
          <a:p>
            <a:pPr marL="0" indent="0">
              <a:buNone/>
            </a:pPr>
            <a:endParaRPr lang="tr-TR" sz="2200" dirty="0"/>
          </a:p>
          <a:p>
            <a:pPr marL="0" indent="0">
              <a:buNone/>
            </a:pPr>
            <a:endParaRPr lang="tr-TR" sz="2200" dirty="0"/>
          </a:p>
          <a:p>
            <a:pPr marL="0" indent="0">
              <a:buNone/>
            </a:pPr>
            <a:endParaRPr lang="tr-TR" sz="2200" dirty="0"/>
          </a:p>
        </p:txBody>
      </p:sp>
    </p:spTree>
    <p:extLst>
      <p:ext uri="{BB962C8B-B14F-4D97-AF65-F5344CB8AC3E}">
        <p14:creationId xmlns:p14="http://schemas.microsoft.com/office/powerpoint/2010/main" val="250411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xEl>
                                              <p:pRg st="2" end="2"/>
                                            </p:txEl>
                                          </p:spTgt>
                                        </p:tgtEl>
                                        <p:attrNameLst>
                                          <p:attrName>style.visibility</p:attrName>
                                        </p:attrNameLst>
                                      </p:cBhvr>
                                      <p:to>
                                        <p:strVal val="visible"/>
                                      </p:to>
                                    </p:set>
                                    <p:animEffect transition="in" filter="fade">
                                      <p:cBhvr>
                                        <p:cTn id="7" dur="500"/>
                                        <p:tgtEl>
                                          <p:spTgt spid="2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xEl>
                                              <p:pRg st="4" end="4"/>
                                            </p:txEl>
                                          </p:spTgt>
                                        </p:tgtEl>
                                        <p:attrNameLst>
                                          <p:attrName>style.visibility</p:attrName>
                                        </p:attrNameLst>
                                      </p:cBhvr>
                                      <p:to>
                                        <p:strVal val="visible"/>
                                      </p:to>
                                    </p:set>
                                    <p:animEffect transition="in" filter="fade">
                                      <p:cBhvr>
                                        <p:cTn id="12" dur="500"/>
                                        <p:tgtEl>
                                          <p:spTgt spid="2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xEl>
                                              <p:pRg st="6" end="6"/>
                                            </p:txEl>
                                          </p:spTgt>
                                        </p:tgtEl>
                                        <p:attrNameLst>
                                          <p:attrName>style.visibility</p:attrName>
                                        </p:attrNameLst>
                                      </p:cBhvr>
                                      <p:to>
                                        <p:strVal val="visible"/>
                                      </p:to>
                                    </p:set>
                                    <p:animEffect transition="in" filter="fade">
                                      <p:cBhvr>
                                        <p:cTn id="17" dur="500"/>
                                        <p:tgtEl>
                                          <p:spTgt spid="2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9F6D6F-F337-46F2-877C-AAABB9AC79C1}"/>
              </a:ext>
            </a:extLst>
          </p:cNvPr>
          <p:cNvSpPr/>
          <p:nvPr/>
        </p:nvSpPr>
        <p:spPr>
          <a:xfrm>
            <a:off x="0" y="6757852"/>
            <a:ext cx="12192000" cy="1088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1" name="Straight Connector 10">
            <a:extLst>
              <a:ext uri="{FF2B5EF4-FFF2-40B4-BE49-F238E27FC236}">
                <a16:creationId xmlns:a16="http://schemas.microsoft.com/office/drawing/2014/main" id="{F1633520-C8B2-4248-B5FE-1FDC207C0FD6}"/>
              </a:ext>
            </a:extLst>
          </p:cNvPr>
          <p:cNvCxnSpPr/>
          <p:nvPr/>
        </p:nvCxnSpPr>
        <p:spPr>
          <a:xfrm>
            <a:off x="0" y="6226635"/>
            <a:ext cx="1219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7C0A800-FEF7-47F2-9EA4-4EE3EDB0D101}"/>
              </a:ext>
            </a:extLst>
          </p:cNvPr>
          <p:cNvSpPr txBox="1"/>
          <p:nvPr/>
        </p:nvSpPr>
        <p:spPr>
          <a:xfrm>
            <a:off x="272142" y="6338355"/>
            <a:ext cx="5719355" cy="307777"/>
          </a:xfrm>
          <a:prstGeom prst="rect">
            <a:avLst/>
          </a:prstGeom>
          <a:noFill/>
        </p:spPr>
        <p:txBody>
          <a:bodyPr wrap="square">
            <a:spAutoFit/>
          </a:bodyPr>
          <a:lstStyle/>
          <a:p>
            <a:r>
              <a:rPr lang="en-GB" sz="1400" dirty="0" err="1">
                <a:solidFill>
                  <a:schemeClr val="tx1">
                    <a:lumMod val="65000"/>
                    <a:lumOff val="35000"/>
                  </a:schemeClr>
                </a:solidFill>
                <a:latin typeface="+mj-lt"/>
              </a:rPr>
              <a:t>Tüketici</a:t>
            </a:r>
            <a:r>
              <a:rPr lang="en-GB" sz="1400" dirty="0">
                <a:solidFill>
                  <a:schemeClr val="tx1">
                    <a:lumMod val="65000"/>
                    <a:lumOff val="35000"/>
                  </a:schemeClr>
                </a:solidFill>
                <a:latin typeface="+mj-lt"/>
              </a:rPr>
              <a:t> </a:t>
            </a:r>
            <a:r>
              <a:rPr lang="en-GB" sz="1400" dirty="0" err="1">
                <a:solidFill>
                  <a:schemeClr val="tx1">
                    <a:lumMod val="65000"/>
                    <a:lumOff val="35000"/>
                  </a:schemeClr>
                </a:solidFill>
                <a:latin typeface="+mj-lt"/>
              </a:rPr>
              <a:t>Grupları</a:t>
            </a:r>
            <a:r>
              <a:rPr lang="en-GB" sz="1400" dirty="0">
                <a:solidFill>
                  <a:schemeClr val="tx1">
                    <a:lumMod val="65000"/>
                    <a:lumOff val="35000"/>
                  </a:schemeClr>
                </a:solidFill>
                <a:latin typeface="+mj-lt"/>
              </a:rPr>
              <a:t> </a:t>
            </a:r>
            <a:r>
              <a:rPr lang="en-GB" sz="1400" dirty="0" err="1">
                <a:solidFill>
                  <a:schemeClr val="tx1">
                    <a:lumMod val="65000"/>
                    <a:lumOff val="35000"/>
                  </a:schemeClr>
                </a:solidFill>
                <a:latin typeface="+mj-lt"/>
              </a:rPr>
              <a:t>Bazında</a:t>
            </a:r>
            <a:r>
              <a:rPr lang="en-GB" sz="1400" dirty="0">
                <a:solidFill>
                  <a:schemeClr val="tx1">
                    <a:lumMod val="65000"/>
                    <a:lumOff val="35000"/>
                  </a:schemeClr>
                </a:solidFill>
                <a:latin typeface="+mj-lt"/>
              </a:rPr>
              <a:t> </a:t>
            </a:r>
            <a:r>
              <a:rPr lang="en-GB" sz="1400" dirty="0" err="1">
                <a:solidFill>
                  <a:schemeClr val="tx1">
                    <a:lumMod val="65000"/>
                    <a:lumOff val="35000"/>
                  </a:schemeClr>
                </a:solidFill>
                <a:latin typeface="+mj-lt"/>
              </a:rPr>
              <a:t>Akıllı</a:t>
            </a:r>
            <a:r>
              <a:rPr lang="en-GB" sz="1400" dirty="0">
                <a:solidFill>
                  <a:schemeClr val="tx1">
                    <a:lumMod val="65000"/>
                    <a:lumOff val="35000"/>
                  </a:schemeClr>
                </a:solidFill>
                <a:latin typeface="+mj-lt"/>
              </a:rPr>
              <a:t> </a:t>
            </a:r>
            <a:r>
              <a:rPr lang="en-GB" sz="1400" dirty="0" err="1">
                <a:solidFill>
                  <a:schemeClr val="tx1">
                    <a:lumMod val="65000"/>
                    <a:lumOff val="35000"/>
                  </a:schemeClr>
                </a:solidFill>
                <a:latin typeface="+mj-lt"/>
              </a:rPr>
              <a:t>Sayaç</a:t>
            </a:r>
            <a:r>
              <a:rPr lang="en-GB" sz="1400" dirty="0">
                <a:solidFill>
                  <a:schemeClr val="tx1">
                    <a:lumMod val="65000"/>
                    <a:lumOff val="35000"/>
                  </a:schemeClr>
                </a:solidFill>
                <a:latin typeface="+mj-lt"/>
              </a:rPr>
              <a:t> </a:t>
            </a:r>
            <a:r>
              <a:rPr lang="en-GB" sz="1400" dirty="0" err="1">
                <a:solidFill>
                  <a:schemeClr val="tx1">
                    <a:lumMod val="65000"/>
                    <a:lumOff val="35000"/>
                  </a:schemeClr>
                </a:solidFill>
                <a:latin typeface="+mj-lt"/>
              </a:rPr>
              <a:t>Uygulamaları</a:t>
            </a:r>
            <a:endParaRPr lang="en-GB" sz="1400" dirty="0">
              <a:solidFill>
                <a:schemeClr val="tx1">
                  <a:lumMod val="65000"/>
                  <a:lumOff val="35000"/>
                </a:schemeClr>
              </a:solidFill>
              <a:latin typeface="+mj-lt"/>
            </a:endParaRPr>
          </a:p>
        </p:txBody>
      </p:sp>
      <p:sp>
        <p:nvSpPr>
          <p:cNvPr id="14" name="TextBox 13">
            <a:extLst>
              <a:ext uri="{FF2B5EF4-FFF2-40B4-BE49-F238E27FC236}">
                <a16:creationId xmlns:a16="http://schemas.microsoft.com/office/drawing/2014/main" id="{D3A7FC2F-EE5E-49F3-B91B-EB258781F76F}"/>
              </a:ext>
            </a:extLst>
          </p:cNvPr>
          <p:cNvSpPr txBox="1"/>
          <p:nvPr/>
        </p:nvSpPr>
        <p:spPr>
          <a:xfrm>
            <a:off x="272141" y="323587"/>
            <a:ext cx="5719355" cy="584775"/>
          </a:xfrm>
          <a:prstGeom prst="rect">
            <a:avLst/>
          </a:prstGeom>
          <a:noFill/>
        </p:spPr>
        <p:txBody>
          <a:bodyPr wrap="square">
            <a:spAutoFit/>
          </a:bodyPr>
          <a:lstStyle>
            <a:defPPr>
              <a:defRPr lang="en-US"/>
            </a:defPPr>
            <a:lvl1pPr>
              <a:defRPr sz="3200">
                <a:solidFill>
                  <a:schemeClr val="tx1">
                    <a:lumMod val="65000"/>
                    <a:lumOff val="35000"/>
                  </a:schemeClr>
                </a:solidFill>
                <a:latin typeface="+mj-lt"/>
              </a:defRPr>
            </a:lvl1pPr>
          </a:lstStyle>
          <a:p>
            <a:r>
              <a:rPr lang="tr-TR" dirty="0"/>
              <a:t>Tüketici Grupları Genel Bakış</a:t>
            </a:r>
          </a:p>
        </p:txBody>
      </p:sp>
      <p:pic>
        <p:nvPicPr>
          <p:cNvPr id="16" name="Picture 15">
            <a:extLst>
              <a:ext uri="{FF2B5EF4-FFF2-40B4-BE49-F238E27FC236}">
                <a16:creationId xmlns:a16="http://schemas.microsoft.com/office/drawing/2014/main" id="{620ABBD5-2C80-4FAD-8FDB-B760AACDA066}"/>
              </a:ext>
            </a:extLst>
          </p:cNvPr>
          <p:cNvPicPr>
            <a:picLocks noChangeAspect="1"/>
          </p:cNvPicPr>
          <p:nvPr/>
        </p:nvPicPr>
        <p:blipFill>
          <a:blip r:embed="rId2"/>
          <a:stretch>
            <a:fillRect/>
          </a:stretch>
        </p:blipFill>
        <p:spPr>
          <a:xfrm>
            <a:off x="10651240" y="216753"/>
            <a:ext cx="1268619" cy="829222"/>
          </a:xfrm>
          <a:prstGeom prst="rect">
            <a:avLst/>
          </a:prstGeom>
        </p:spPr>
      </p:pic>
      <p:sp>
        <p:nvSpPr>
          <p:cNvPr id="17" name="Slide Number Placeholder 16">
            <a:extLst>
              <a:ext uri="{FF2B5EF4-FFF2-40B4-BE49-F238E27FC236}">
                <a16:creationId xmlns:a16="http://schemas.microsoft.com/office/drawing/2014/main" id="{9FCDB7D2-2F54-4709-BC89-CD63AA4012BD}"/>
              </a:ext>
            </a:extLst>
          </p:cNvPr>
          <p:cNvSpPr>
            <a:spLocks noGrp="1"/>
          </p:cNvSpPr>
          <p:nvPr>
            <p:ph type="sldNum" sz="quarter" idx="12"/>
          </p:nvPr>
        </p:nvSpPr>
        <p:spPr/>
        <p:txBody>
          <a:bodyPr/>
          <a:lstStyle/>
          <a:p>
            <a:fld id="{F7E3B885-1BFE-45F1-956C-2D72696E8172}" type="slidenum">
              <a:rPr lang="tr-TR" smtClean="0"/>
              <a:t>3</a:t>
            </a:fld>
            <a:endParaRPr lang="tr-TR"/>
          </a:p>
        </p:txBody>
      </p:sp>
      <p:sp>
        <p:nvSpPr>
          <p:cNvPr id="18" name="İçerik Yer Tutucusu 2">
            <a:extLst>
              <a:ext uri="{FF2B5EF4-FFF2-40B4-BE49-F238E27FC236}">
                <a16:creationId xmlns:a16="http://schemas.microsoft.com/office/drawing/2014/main" id="{55674432-254B-414E-90F0-54DEAC7BD458}"/>
              </a:ext>
            </a:extLst>
          </p:cNvPr>
          <p:cNvSpPr>
            <a:spLocks noGrp="1"/>
          </p:cNvSpPr>
          <p:nvPr>
            <p:ph idx="1"/>
          </p:nvPr>
        </p:nvSpPr>
        <p:spPr>
          <a:xfrm>
            <a:off x="588099" y="1261704"/>
            <a:ext cx="7607936" cy="3895965"/>
          </a:xfrm>
        </p:spPr>
        <p:txBody>
          <a:bodyPr>
            <a:normAutofit lnSpcReduction="10000"/>
          </a:bodyPr>
          <a:lstStyle/>
          <a:p>
            <a:pPr marL="0" indent="0">
              <a:buNone/>
            </a:pPr>
            <a:endParaRPr lang="tr-TR" sz="2000" dirty="0">
              <a:latin typeface="+mj-lt"/>
            </a:endParaRPr>
          </a:p>
          <a:p>
            <a:pPr marL="0" indent="0">
              <a:buNone/>
            </a:pPr>
            <a:r>
              <a:rPr lang="tr-TR" dirty="0">
                <a:latin typeface="+mj-lt"/>
              </a:rPr>
              <a:t>1- Melek Tüketici Grupları </a:t>
            </a:r>
          </a:p>
          <a:p>
            <a:pPr marL="0" indent="0">
              <a:buNone/>
            </a:pPr>
            <a:r>
              <a:rPr lang="tr-TR" dirty="0">
                <a:latin typeface="+mj-lt"/>
              </a:rPr>
              <a:t>2- Riskli Tüketici Grupları</a:t>
            </a:r>
          </a:p>
          <a:p>
            <a:pPr marL="0" indent="0">
              <a:buNone/>
            </a:pPr>
            <a:r>
              <a:rPr lang="tr-TR" dirty="0">
                <a:latin typeface="+mj-lt"/>
              </a:rPr>
              <a:t>3- Genel Aydınlatma ve Genel Tüketim Grubu</a:t>
            </a:r>
          </a:p>
          <a:p>
            <a:pPr marL="0" indent="0">
              <a:buNone/>
            </a:pPr>
            <a:r>
              <a:rPr lang="tr-TR" dirty="0">
                <a:latin typeface="+mj-lt"/>
              </a:rPr>
              <a:t>4- Yüksek Tüketimli Sanayi Tüketici Grubu</a:t>
            </a:r>
          </a:p>
          <a:p>
            <a:pPr marL="0" indent="0">
              <a:buNone/>
            </a:pPr>
            <a:r>
              <a:rPr lang="tr-TR" dirty="0">
                <a:latin typeface="+mj-lt"/>
              </a:rPr>
              <a:t>5- Lisanslı ve Lisanssız Üreticiler</a:t>
            </a:r>
          </a:p>
          <a:p>
            <a:pPr marL="0" indent="0">
              <a:buNone/>
            </a:pPr>
            <a:r>
              <a:rPr lang="tr-TR" dirty="0">
                <a:latin typeface="+mj-lt"/>
              </a:rPr>
              <a:t>6- OSOS Yıllık Tüketim Limitine Sahip Tüketici Grubu</a:t>
            </a:r>
          </a:p>
          <a:p>
            <a:pPr marL="0" indent="0">
              <a:buNone/>
            </a:pPr>
            <a:r>
              <a:rPr lang="tr-TR" dirty="0">
                <a:latin typeface="+mj-lt"/>
              </a:rPr>
              <a:t>7- Yakın Gelecek Yeni Üretim-Tüketim Noktaları</a:t>
            </a:r>
          </a:p>
          <a:p>
            <a:pPr marL="0" indent="0">
              <a:buNone/>
            </a:pPr>
            <a:endParaRPr lang="tr-TR" sz="2000" dirty="0">
              <a:latin typeface="+mj-lt"/>
            </a:endParaRPr>
          </a:p>
          <a:p>
            <a:pPr marL="0" indent="0">
              <a:buNone/>
            </a:pPr>
            <a:endParaRPr lang="tr-TR" sz="2000" dirty="0">
              <a:latin typeface="+mj-lt"/>
            </a:endParaRPr>
          </a:p>
        </p:txBody>
      </p:sp>
      <p:pic>
        <p:nvPicPr>
          <p:cNvPr id="2" name="Resim 4" descr="tablo, doldurulmuş, farklı, kadın içeren bir resim&#10;&#10;Açıklama otomatik olarak oluşturuldu">
            <a:extLst>
              <a:ext uri="{FF2B5EF4-FFF2-40B4-BE49-F238E27FC236}">
                <a16:creationId xmlns:a16="http://schemas.microsoft.com/office/drawing/2014/main" id="{94C50408-A335-4C98-9025-784697B25314}"/>
              </a:ext>
            </a:extLst>
          </p:cNvPr>
          <p:cNvPicPr>
            <a:picLocks noChangeAspect="1"/>
          </p:cNvPicPr>
          <p:nvPr/>
        </p:nvPicPr>
        <p:blipFill rotWithShape="1">
          <a:blip r:embed="rId3">
            <a:extLst>
              <a:ext uri="{28A0092B-C50C-407E-A947-70E740481C1C}">
                <a14:useLocalDpi xmlns:a14="http://schemas.microsoft.com/office/drawing/2010/main" val="0"/>
              </a:ext>
            </a:extLst>
          </a:blip>
          <a:srcRect r="-1" b="7907"/>
          <a:stretch/>
        </p:blipFill>
        <p:spPr>
          <a:xfrm>
            <a:off x="8501347" y="1864612"/>
            <a:ext cx="3418512" cy="2920142"/>
          </a:xfrm>
          <a:prstGeom prst="rect">
            <a:avLst/>
          </a:prstGeom>
        </p:spPr>
      </p:pic>
    </p:spTree>
    <p:extLst>
      <p:ext uri="{BB962C8B-B14F-4D97-AF65-F5344CB8AC3E}">
        <p14:creationId xmlns:p14="http://schemas.microsoft.com/office/powerpoint/2010/main" val="379342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9F6D6F-F337-46F2-877C-AAABB9AC79C1}"/>
              </a:ext>
            </a:extLst>
          </p:cNvPr>
          <p:cNvSpPr/>
          <p:nvPr/>
        </p:nvSpPr>
        <p:spPr>
          <a:xfrm>
            <a:off x="0" y="6757852"/>
            <a:ext cx="12192000" cy="1088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1" name="Straight Connector 10">
            <a:extLst>
              <a:ext uri="{FF2B5EF4-FFF2-40B4-BE49-F238E27FC236}">
                <a16:creationId xmlns:a16="http://schemas.microsoft.com/office/drawing/2014/main" id="{F1633520-C8B2-4248-B5FE-1FDC207C0FD6}"/>
              </a:ext>
            </a:extLst>
          </p:cNvPr>
          <p:cNvCxnSpPr/>
          <p:nvPr/>
        </p:nvCxnSpPr>
        <p:spPr>
          <a:xfrm>
            <a:off x="0" y="6226635"/>
            <a:ext cx="1219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7C0A800-FEF7-47F2-9EA4-4EE3EDB0D101}"/>
              </a:ext>
            </a:extLst>
          </p:cNvPr>
          <p:cNvSpPr txBox="1"/>
          <p:nvPr/>
        </p:nvSpPr>
        <p:spPr>
          <a:xfrm>
            <a:off x="272142" y="6338355"/>
            <a:ext cx="5719355" cy="307777"/>
          </a:xfrm>
          <a:prstGeom prst="rect">
            <a:avLst/>
          </a:prstGeom>
          <a:noFill/>
        </p:spPr>
        <p:txBody>
          <a:bodyPr wrap="square">
            <a:spAutoFit/>
          </a:bodyPr>
          <a:lstStyle/>
          <a:p>
            <a:r>
              <a:rPr lang="en-GB" sz="1400" dirty="0" err="1">
                <a:solidFill>
                  <a:schemeClr val="tx1">
                    <a:lumMod val="65000"/>
                    <a:lumOff val="35000"/>
                  </a:schemeClr>
                </a:solidFill>
                <a:latin typeface="+mj-lt"/>
              </a:rPr>
              <a:t>Tüketici</a:t>
            </a:r>
            <a:r>
              <a:rPr lang="en-GB" sz="1400" dirty="0">
                <a:solidFill>
                  <a:schemeClr val="tx1">
                    <a:lumMod val="65000"/>
                    <a:lumOff val="35000"/>
                  </a:schemeClr>
                </a:solidFill>
                <a:latin typeface="+mj-lt"/>
              </a:rPr>
              <a:t> </a:t>
            </a:r>
            <a:r>
              <a:rPr lang="en-GB" sz="1400" dirty="0" err="1">
                <a:solidFill>
                  <a:schemeClr val="tx1">
                    <a:lumMod val="65000"/>
                    <a:lumOff val="35000"/>
                  </a:schemeClr>
                </a:solidFill>
                <a:latin typeface="+mj-lt"/>
              </a:rPr>
              <a:t>Grupları</a:t>
            </a:r>
            <a:r>
              <a:rPr lang="en-GB" sz="1400" dirty="0">
                <a:solidFill>
                  <a:schemeClr val="tx1">
                    <a:lumMod val="65000"/>
                    <a:lumOff val="35000"/>
                  </a:schemeClr>
                </a:solidFill>
                <a:latin typeface="+mj-lt"/>
              </a:rPr>
              <a:t> </a:t>
            </a:r>
            <a:r>
              <a:rPr lang="en-GB" sz="1400" dirty="0" err="1">
                <a:solidFill>
                  <a:schemeClr val="tx1">
                    <a:lumMod val="65000"/>
                    <a:lumOff val="35000"/>
                  </a:schemeClr>
                </a:solidFill>
                <a:latin typeface="+mj-lt"/>
              </a:rPr>
              <a:t>Bazında</a:t>
            </a:r>
            <a:r>
              <a:rPr lang="en-GB" sz="1400" dirty="0">
                <a:solidFill>
                  <a:schemeClr val="tx1">
                    <a:lumMod val="65000"/>
                    <a:lumOff val="35000"/>
                  </a:schemeClr>
                </a:solidFill>
                <a:latin typeface="+mj-lt"/>
              </a:rPr>
              <a:t> </a:t>
            </a:r>
            <a:r>
              <a:rPr lang="en-GB" sz="1400" dirty="0" err="1">
                <a:solidFill>
                  <a:schemeClr val="tx1">
                    <a:lumMod val="65000"/>
                    <a:lumOff val="35000"/>
                  </a:schemeClr>
                </a:solidFill>
                <a:latin typeface="+mj-lt"/>
              </a:rPr>
              <a:t>Akıllı</a:t>
            </a:r>
            <a:r>
              <a:rPr lang="en-GB" sz="1400" dirty="0">
                <a:solidFill>
                  <a:schemeClr val="tx1">
                    <a:lumMod val="65000"/>
                    <a:lumOff val="35000"/>
                  </a:schemeClr>
                </a:solidFill>
                <a:latin typeface="+mj-lt"/>
              </a:rPr>
              <a:t> </a:t>
            </a:r>
            <a:r>
              <a:rPr lang="en-GB" sz="1400" dirty="0" err="1">
                <a:solidFill>
                  <a:schemeClr val="tx1">
                    <a:lumMod val="65000"/>
                    <a:lumOff val="35000"/>
                  </a:schemeClr>
                </a:solidFill>
                <a:latin typeface="+mj-lt"/>
              </a:rPr>
              <a:t>Sayaç</a:t>
            </a:r>
            <a:r>
              <a:rPr lang="en-GB" sz="1400" dirty="0">
                <a:solidFill>
                  <a:schemeClr val="tx1">
                    <a:lumMod val="65000"/>
                    <a:lumOff val="35000"/>
                  </a:schemeClr>
                </a:solidFill>
                <a:latin typeface="+mj-lt"/>
              </a:rPr>
              <a:t> </a:t>
            </a:r>
            <a:r>
              <a:rPr lang="en-GB" sz="1400" dirty="0" err="1">
                <a:solidFill>
                  <a:schemeClr val="tx1">
                    <a:lumMod val="65000"/>
                    <a:lumOff val="35000"/>
                  </a:schemeClr>
                </a:solidFill>
                <a:latin typeface="+mj-lt"/>
              </a:rPr>
              <a:t>Uygulamaları</a:t>
            </a:r>
            <a:endParaRPr lang="en-GB" sz="1400" dirty="0">
              <a:solidFill>
                <a:schemeClr val="tx1">
                  <a:lumMod val="65000"/>
                  <a:lumOff val="35000"/>
                </a:schemeClr>
              </a:solidFill>
              <a:latin typeface="+mj-lt"/>
            </a:endParaRPr>
          </a:p>
        </p:txBody>
      </p:sp>
      <p:pic>
        <p:nvPicPr>
          <p:cNvPr id="16" name="Picture 15">
            <a:extLst>
              <a:ext uri="{FF2B5EF4-FFF2-40B4-BE49-F238E27FC236}">
                <a16:creationId xmlns:a16="http://schemas.microsoft.com/office/drawing/2014/main" id="{620ABBD5-2C80-4FAD-8FDB-B760AACDA066}"/>
              </a:ext>
            </a:extLst>
          </p:cNvPr>
          <p:cNvPicPr>
            <a:picLocks noChangeAspect="1"/>
          </p:cNvPicPr>
          <p:nvPr/>
        </p:nvPicPr>
        <p:blipFill>
          <a:blip r:embed="rId2"/>
          <a:stretch>
            <a:fillRect/>
          </a:stretch>
        </p:blipFill>
        <p:spPr>
          <a:xfrm>
            <a:off x="10651240" y="216753"/>
            <a:ext cx="1268619" cy="829222"/>
          </a:xfrm>
          <a:prstGeom prst="rect">
            <a:avLst/>
          </a:prstGeom>
        </p:spPr>
      </p:pic>
      <p:sp>
        <p:nvSpPr>
          <p:cNvPr id="17" name="Slide Number Placeholder 16">
            <a:extLst>
              <a:ext uri="{FF2B5EF4-FFF2-40B4-BE49-F238E27FC236}">
                <a16:creationId xmlns:a16="http://schemas.microsoft.com/office/drawing/2014/main" id="{9FCDB7D2-2F54-4709-BC89-CD63AA4012BD}"/>
              </a:ext>
            </a:extLst>
          </p:cNvPr>
          <p:cNvSpPr>
            <a:spLocks noGrp="1"/>
          </p:cNvSpPr>
          <p:nvPr>
            <p:ph type="sldNum" sz="quarter" idx="12"/>
          </p:nvPr>
        </p:nvSpPr>
        <p:spPr/>
        <p:txBody>
          <a:bodyPr/>
          <a:lstStyle/>
          <a:p>
            <a:fld id="{F7E3B885-1BFE-45F1-956C-2D72696E8172}" type="slidenum">
              <a:rPr lang="tr-TR" smtClean="0"/>
              <a:t>4</a:t>
            </a:fld>
            <a:endParaRPr lang="tr-TR"/>
          </a:p>
        </p:txBody>
      </p:sp>
      <p:sp>
        <p:nvSpPr>
          <p:cNvPr id="8" name="TextBox 7">
            <a:extLst>
              <a:ext uri="{FF2B5EF4-FFF2-40B4-BE49-F238E27FC236}">
                <a16:creationId xmlns:a16="http://schemas.microsoft.com/office/drawing/2014/main" id="{4A7D5EE8-2653-4281-AE01-940270FD5CC2}"/>
              </a:ext>
            </a:extLst>
          </p:cNvPr>
          <p:cNvSpPr txBox="1"/>
          <p:nvPr/>
        </p:nvSpPr>
        <p:spPr>
          <a:xfrm>
            <a:off x="272141" y="323587"/>
            <a:ext cx="5719355" cy="584775"/>
          </a:xfrm>
          <a:prstGeom prst="rect">
            <a:avLst/>
          </a:prstGeom>
          <a:noFill/>
        </p:spPr>
        <p:txBody>
          <a:bodyPr wrap="square">
            <a:spAutoFit/>
          </a:bodyPr>
          <a:lstStyle>
            <a:defPPr>
              <a:defRPr lang="en-US"/>
            </a:defPPr>
            <a:lvl1pPr>
              <a:defRPr sz="3200">
                <a:solidFill>
                  <a:schemeClr val="tx1">
                    <a:lumMod val="65000"/>
                    <a:lumOff val="35000"/>
                  </a:schemeClr>
                </a:solidFill>
                <a:latin typeface="+mj-lt"/>
              </a:defRPr>
            </a:lvl1pPr>
          </a:lstStyle>
          <a:p>
            <a:r>
              <a:rPr lang="tr-TR" dirty="0"/>
              <a:t>1-Melek Tüketici Grupları</a:t>
            </a:r>
          </a:p>
        </p:txBody>
      </p:sp>
      <p:sp>
        <p:nvSpPr>
          <p:cNvPr id="21" name="İçerik Yer Tutucusu 2">
            <a:extLst>
              <a:ext uri="{FF2B5EF4-FFF2-40B4-BE49-F238E27FC236}">
                <a16:creationId xmlns:a16="http://schemas.microsoft.com/office/drawing/2014/main" id="{95EDFB7A-3FC1-46A0-9DA6-CF125B1BF036}"/>
              </a:ext>
            </a:extLst>
          </p:cNvPr>
          <p:cNvSpPr>
            <a:spLocks noGrp="1"/>
          </p:cNvSpPr>
          <p:nvPr>
            <p:ph idx="1"/>
          </p:nvPr>
        </p:nvSpPr>
        <p:spPr>
          <a:xfrm>
            <a:off x="518249" y="1540194"/>
            <a:ext cx="8246018" cy="4314143"/>
          </a:xfrm>
        </p:spPr>
        <p:txBody>
          <a:bodyPr vert="horz" lIns="91440" tIns="45720" rIns="91440" bIns="45720" rtlCol="0">
            <a:normAutofit lnSpcReduction="10000"/>
          </a:bodyPr>
          <a:lstStyle/>
          <a:p>
            <a:pPr>
              <a:buFont typeface="Wingdings" panose="05000000000000000000" pitchFamily="2" charset="2"/>
              <a:buChar char="Ø"/>
            </a:pPr>
            <a:r>
              <a:rPr lang="tr-TR" sz="2400" dirty="0">
                <a:latin typeface="+mj-lt"/>
              </a:rPr>
              <a:t>Düzenli ödeme alışkanlığına sahip sosyal ve ekonomik seviyesi yüksek ağırlıklı olarak mesken ve ticarethane tüketicileri</a:t>
            </a:r>
          </a:p>
          <a:p>
            <a:pPr>
              <a:buFont typeface="Wingdings" panose="05000000000000000000" pitchFamily="2" charset="2"/>
              <a:buChar char="Ø"/>
            </a:pPr>
            <a:r>
              <a:rPr lang="tr-TR" sz="2400" dirty="0">
                <a:latin typeface="+mj-lt"/>
              </a:rPr>
              <a:t>Uzaktan sayaç okuma sistemine ilk etapta dahil edilmeyecek el terminali ile yerinde okunacak, uzaktan açma-kesme ünitesi gereksinimi olmayan tüketiciler</a:t>
            </a:r>
          </a:p>
          <a:p>
            <a:pPr>
              <a:buFont typeface="Wingdings" panose="05000000000000000000" pitchFamily="2" charset="2"/>
              <a:buChar char="Ø"/>
            </a:pPr>
            <a:r>
              <a:rPr lang="tr-TR" sz="2400" dirty="0">
                <a:latin typeface="+mj-lt"/>
              </a:rPr>
              <a:t>Sayaçlarda genel olarak sadece temel tahakkuk ve faturalama işlemleri için gerekli ölçüm bilgileri</a:t>
            </a:r>
          </a:p>
          <a:p>
            <a:pPr>
              <a:buFont typeface="Wingdings" panose="05000000000000000000" pitchFamily="2" charset="2"/>
              <a:buChar char="Ø"/>
            </a:pPr>
            <a:r>
              <a:rPr lang="tr-TR" sz="2400" dirty="0">
                <a:latin typeface="+mj-lt"/>
              </a:rPr>
              <a:t>Akıllı Sayaç Uygulamalarına isteğe bağlı olarak kolayca dahil edilmesi için sayaç üzerinde, haberleşme portu (Rs485) ve modüler şekilde modem montajına uygun yapı </a:t>
            </a:r>
          </a:p>
          <a:p>
            <a:pPr>
              <a:buFont typeface="Wingdings" panose="05000000000000000000" pitchFamily="2" charset="2"/>
              <a:buChar char="Ø"/>
            </a:pPr>
            <a:r>
              <a:rPr lang="tr-TR" sz="2400" dirty="0">
                <a:latin typeface="+mj-lt"/>
              </a:rPr>
              <a:t>(Sayaç değişimi gerekmeksizin uzaktan okuma ve kontrol sistemine     dahil edilme kolaylığı)</a:t>
            </a:r>
          </a:p>
          <a:p>
            <a:pPr>
              <a:buFont typeface="Wingdings" panose="05000000000000000000" pitchFamily="2" charset="2"/>
              <a:buChar char="Ø"/>
            </a:pPr>
            <a:endParaRPr lang="tr-TR" sz="2000" dirty="0">
              <a:latin typeface="+mj-lt"/>
            </a:endParaRPr>
          </a:p>
        </p:txBody>
      </p:sp>
      <p:pic>
        <p:nvPicPr>
          <p:cNvPr id="2" name="Resim 4" descr="adam, oyuncu, top, gömlek içeren bir resim&#10;&#10;Açıklama otomatik olarak oluşturuldu">
            <a:extLst>
              <a:ext uri="{FF2B5EF4-FFF2-40B4-BE49-F238E27FC236}">
                <a16:creationId xmlns:a16="http://schemas.microsoft.com/office/drawing/2014/main" id="{DB53CC54-5F65-47E9-9C6C-C62F7691FFFD}"/>
              </a:ext>
            </a:extLst>
          </p:cNvPr>
          <p:cNvPicPr>
            <a:picLocks noChangeAspect="1"/>
          </p:cNvPicPr>
          <p:nvPr/>
        </p:nvPicPr>
        <p:blipFill rotWithShape="1">
          <a:blip r:embed="rId3">
            <a:extLst>
              <a:ext uri="{28A0092B-C50C-407E-A947-70E740481C1C}">
                <a14:useLocalDpi xmlns:a14="http://schemas.microsoft.com/office/drawing/2010/main" val="0"/>
              </a:ext>
            </a:extLst>
          </a:blip>
          <a:srcRect l="3635" r="6405"/>
          <a:stretch/>
        </p:blipFill>
        <p:spPr>
          <a:xfrm>
            <a:off x="8863764" y="2177142"/>
            <a:ext cx="3056095" cy="2367153"/>
          </a:xfrm>
          <a:prstGeom prst="rect">
            <a:avLst/>
          </a:prstGeom>
        </p:spPr>
      </p:pic>
    </p:spTree>
    <p:extLst>
      <p:ext uri="{BB962C8B-B14F-4D97-AF65-F5344CB8AC3E}">
        <p14:creationId xmlns:p14="http://schemas.microsoft.com/office/powerpoint/2010/main" val="3140687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9F6D6F-F337-46F2-877C-AAABB9AC79C1}"/>
              </a:ext>
            </a:extLst>
          </p:cNvPr>
          <p:cNvSpPr/>
          <p:nvPr/>
        </p:nvSpPr>
        <p:spPr>
          <a:xfrm>
            <a:off x="0" y="6757852"/>
            <a:ext cx="12192000" cy="1088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1" name="Straight Connector 10">
            <a:extLst>
              <a:ext uri="{FF2B5EF4-FFF2-40B4-BE49-F238E27FC236}">
                <a16:creationId xmlns:a16="http://schemas.microsoft.com/office/drawing/2014/main" id="{F1633520-C8B2-4248-B5FE-1FDC207C0FD6}"/>
              </a:ext>
            </a:extLst>
          </p:cNvPr>
          <p:cNvCxnSpPr/>
          <p:nvPr/>
        </p:nvCxnSpPr>
        <p:spPr>
          <a:xfrm>
            <a:off x="0" y="6226635"/>
            <a:ext cx="1219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7C0A800-FEF7-47F2-9EA4-4EE3EDB0D101}"/>
              </a:ext>
            </a:extLst>
          </p:cNvPr>
          <p:cNvSpPr txBox="1"/>
          <p:nvPr/>
        </p:nvSpPr>
        <p:spPr>
          <a:xfrm>
            <a:off x="272142" y="6338355"/>
            <a:ext cx="5719355" cy="307777"/>
          </a:xfrm>
          <a:prstGeom prst="rect">
            <a:avLst/>
          </a:prstGeom>
          <a:noFill/>
        </p:spPr>
        <p:txBody>
          <a:bodyPr wrap="square">
            <a:spAutoFit/>
          </a:bodyPr>
          <a:lstStyle/>
          <a:p>
            <a:r>
              <a:rPr lang="en-GB" sz="1400" dirty="0" err="1">
                <a:solidFill>
                  <a:schemeClr val="tx1">
                    <a:lumMod val="65000"/>
                    <a:lumOff val="35000"/>
                  </a:schemeClr>
                </a:solidFill>
                <a:latin typeface="+mj-lt"/>
              </a:rPr>
              <a:t>Tüketici</a:t>
            </a:r>
            <a:r>
              <a:rPr lang="en-GB" sz="1400" dirty="0">
                <a:solidFill>
                  <a:schemeClr val="tx1">
                    <a:lumMod val="65000"/>
                    <a:lumOff val="35000"/>
                  </a:schemeClr>
                </a:solidFill>
                <a:latin typeface="+mj-lt"/>
              </a:rPr>
              <a:t> </a:t>
            </a:r>
            <a:r>
              <a:rPr lang="en-GB" sz="1400" dirty="0" err="1">
                <a:solidFill>
                  <a:schemeClr val="tx1">
                    <a:lumMod val="65000"/>
                    <a:lumOff val="35000"/>
                  </a:schemeClr>
                </a:solidFill>
                <a:latin typeface="+mj-lt"/>
              </a:rPr>
              <a:t>Grupları</a:t>
            </a:r>
            <a:r>
              <a:rPr lang="en-GB" sz="1400" dirty="0">
                <a:solidFill>
                  <a:schemeClr val="tx1">
                    <a:lumMod val="65000"/>
                    <a:lumOff val="35000"/>
                  </a:schemeClr>
                </a:solidFill>
                <a:latin typeface="+mj-lt"/>
              </a:rPr>
              <a:t> </a:t>
            </a:r>
            <a:r>
              <a:rPr lang="en-GB" sz="1400" dirty="0" err="1">
                <a:solidFill>
                  <a:schemeClr val="tx1">
                    <a:lumMod val="65000"/>
                    <a:lumOff val="35000"/>
                  </a:schemeClr>
                </a:solidFill>
                <a:latin typeface="+mj-lt"/>
              </a:rPr>
              <a:t>Bazında</a:t>
            </a:r>
            <a:r>
              <a:rPr lang="en-GB" sz="1400" dirty="0">
                <a:solidFill>
                  <a:schemeClr val="tx1">
                    <a:lumMod val="65000"/>
                    <a:lumOff val="35000"/>
                  </a:schemeClr>
                </a:solidFill>
                <a:latin typeface="+mj-lt"/>
              </a:rPr>
              <a:t> </a:t>
            </a:r>
            <a:r>
              <a:rPr lang="en-GB" sz="1400" dirty="0" err="1">
                <a:solidFill>
                  <a:schemeClr val="tx1">
                    <a:lumMod val="65000"/>
                    <a:lumOff val="35000"/>
                  </a:schemeClr>
                </a:solidFill>
                <a:latin typeface="+mj-lt"/>
              </a:rPr>
              <a:t>Akıllı</a:t>
            </a:r>
            <a:r>
              <a:rPr lang="en-GB" sz="1400" dirty="0">
                <a:solidFill>
                  <a:schemeClr val="tx1">
                    <a:lumMod val="65000"/>
                    <a:lumOff val="35000"/>
                  </a:schemeClr>
                </a:solidFill>
                <a:latin typeface="+mj-lt"/>
              </a:rPr>
              <a:t> </a:t>
            </a:r>
            <a:r>
              <a:rPr lang="en-GB" sz="1400" dirty="0" err="1">
                <a:solidFill>
                  <a:schemeClr val="tx1">
                    <a:lumMod val="65000"/>
                    <a:lumOff val="35000"/>
                  </a:schemeClr>
                </a:solidFill>
                <a:latin typeface="+mj-lt"/>
              </a:rPr>
              <a:t>Sayaç</a:t>
            </a:r>
            <a:r>
              <a:rPr lang="en-GB" sz="1400" dirty="0">
                <a:solidFill>
                  <a:schemeClr val="tx1">
                    <a:lumMod val="65000"/>
                    <a:lumOff val="35000"/>
                  </a:schemeClr>
                </a:solidFill>
                <a:latin typeface="+mj-lt"/>
              </a:rPr>
              <a:t> </a:t>
            </a:r>
            <a:r>
              <a:rPr lang="en-GB" sz="1400" dirty="0" err="1">
                <a:solidFill>
                  <a:schemeClr val="tx1">
                    <a:lumMod val="65000"/>
                    <a:lumOff val="35000"/>
                  </a:schemeClr>
                </a:solidFill>
                <a:latin typeface="+mj-lt"/>
              </a:rPr>
              <a:t>Uygulamaları</a:t>
            </a:r>
            <a:endParaRPr lang="en-GB" sz="1400" dirty="0">
              <a:solidFill>
                <a:schemeClr val="tx1">
                  <a:lumMod val="65000"/>
                  <a:lumOff val="35000"/>
                </a:schemeClr>
              </a:solidFill>
              <a:latin typeface="+mj-lt"/>
            </a:endParaRPr>
          </a:p>
        </p:txBody>
      </p:sp>
      <p:pic>
        <p:nvPicPr>
          <p:cNvPr id="16" name="Picture 15">
            <a:extLst>
              <a:ext uri="{FF2B5EF4-FFF2-40B4-BE49-F238E27FC236}">
                <a16:creationId xmlns:a16="http://schemas.microsoft.com/office/drawing/2014/main" id="{620ABBD5-2C80-4FAD-8FDB-B760AACDA066}"/>
              </a:ext>
            </a:extLst>
          </p:cNvPr>
          <p:cNvPicPr>
            <a:picLocks noChangeAspect="1"/>
          </p:cNvPicPr>
          <p:nvPr/>
        </p:nvPicPr>
        <p:blipFill>
          <a:blip r:embed="rId2"/>
          <a:stretch>
            <a:fillRect/>
          </a:stretch>
        </p:blipFill>
        <p:spPr>
          <a:xfrm>
            <a:off x="10651240" y="216753"/>
            <a:ext cx="1268619" cy="829222"/>
          </a:xfrm>
          <a:prstGeom prst="rect">
            <a:avLst/>
          </a:prstGeom>
        </p:spPr>
      </p:pic>
      <p:sp>
        <p:nvSpPr>
          <p:cNvPr id="17" name="Slide Number Placeholder 16">
            <a:extLst>
              <a:ext uri="{FF2B5EF4-FFF2-40B4-BE49-F238E27FC236}">
                <a16:creationId xmlns:a16="http://schemas.microsoft.com/office/drawing/2014/main" id="{9FCDB7D2-2F54-4709-BC89-CD63AA4012BD}"/>
              </a:ext>
            </a:extLst>
          </p:cNvPr>
          <p:cNvSpPr>
            <a:spLocks noGrp="1"/>
          </p:cNvSpPr>
          <p:nvPr>
            <p:ph type="sldNum" sz="quarter" idx="12"/>
          </p:nvPr>
        </p:nvSpPr>
        <p:spPr/>
        <p:txBody>
          <a:bodyPr/>
          <a:lstStyle/>
          <a:p>
            <a:fld id="{F7E3B885-1BFE-45F1-956C-2D72696E8172}" type="slidenum">
              <a:rPr lang="tr-TR" smtClean="0"/>
              <a:t>5</a:t>
            </a:fld>
            <a:endParaRPr lang="tr-TR"/>
          </a:p>
        </p:txBody>
      </p:sp>
      <p:sp>
        <p:nvSpPr>
          <p:cNvPr id="8" name="TextBox 7">
            <a:extLst>
              <a:ext uri="{FF2B5EF4-FFF2-40B4-BE49-F238E27FC236}">
                <a16:creationId xmlns:a16="http://schemas.microsoft.com/office/drawing/2014/main" id="{4A7D5EE8-2653-4281-AE01-940270FD5CC2}"/>
              </a:ext>
            </a:extLst>
          </p:cNvPr>
          <p:cNvSpPr txBox="1"/>
          <p:nvPr/>
        </p:nvSpPr>
        <p:spPr>
          <a:xfrm>
            <a:off x="272141" y="323587"/>
            <a:ext cx="5719355" cy="584775"/>
          </a:xfrm>
          <a:prstGeom prst="rect">
            <a:avLst/>
          </a:prstGeom>
          <a:noFill/>
        </p:spPr>
        <p:txBody>
          <a:bodyPr wrap="square">
            <a:spAutoFit/>
          </a:bodyPr>
          <a:lstStyle>
            <a:defPPr>
              <a:defRPr lang="en-US"/>
            </a:defPPr>
            <a:lvl1pPr>
              <a:defRPr sz="3200">
                <a:solidFill>
                  <a:schemeClr val="tx1">
                    <a:lumMod val="65000"/>
                    <a:lumOff val="35000"/>
                  </a:schemeClr>
                </a:solidFill>
                <a:latin typeface="+mj-lt"/>
              </a:defRPr>
            </a:lvl1pPr>
          </a:lstStyle>
          <a:p>
            <a:r>
              <a:rPr lang="en-GB" dirty="0"/>
              <a:t>2-Riskli </a:t>
            </a:r>
            <a:r>
              <a:rPr lang="en-GB" dirty="0" err="1"/>
              <a:t>Tüketici</a:t>
            </a:r>
            <a:r>
              <a:rPr lang="en-GB" dirty="0"/>
              <a:t> </a:t>
            </a:r>
            <a:r>
              <a:rPr lang="en-GB" dirty="0" err="1"/>
              <a:t>Grupları</a:t>
            </a:r>
            <a:endParaRPr lang="tr-TR" dirty="0"/>
          </a:p>
        </p:txBody>
      </p:sp>
      <p:sp>
        <p:nvSpPr>
          <p:cNvPr id="12" name="İçerik Yer Tutucusu 2">
            <a:extLst>
              <a:ext uri="{FF2B5EF4-FFF2-40B4-BE49-F238E27FC236}">
                <a16:creationId xmlns:a16="http://schemas.microsoft.com/office/drawing/2014/main" id="{4AE0FA07-2DC4-4DE6-9CC2-66FDD4420BEA}"/>
              </a:ext>
            </a:extLst>
          </p:cNvPr>
          <p:cNvSpPr txBox="1">
            <a:spLocks/>
          </p:cNvSpPr>
          <p:nvPr/>
        </p:nvSpPr>
        <p:spPr>
          <a:xfrm>
            <a:off x="518551" y="1020081"/>
            <a:ext cx="8729951" cy="3603745"/>
          </a:xfrm>
          <a:prstGeom prst="rect">
            <a:avLst/>
          </a:prstGeom>
        </p:spPr>
        <p:txBody>
          <a:bodyPr vert="horz" lIns="91440" tIns="45720" rIns="91440" bIns="45720" rtlCol="0">
            <a:noAutofit/>
          </a:bodyPr>
          <a:lstStyle>
            <a:lvl1pPr marL="228600" indent="-228600">
              <a:lnSpc>
                <a:spcPct val="90000"/>
              </a:lnSpc>
              <a:spcBef>
                <a:spcPts val="1000"/>
              </a:spcBef>
              <a:buFont typeface="Wingdings" panose="05000000000000000000" pitchFamily="2" charset="2"/>
              <a:buChar char="Ø"/>
              <a:defRPr sz="2000">
                <a:latin typeface="+mj-lt"/>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pPr>
            <a:r>
              <a:rPr lang="tr-TR" sz="2400" dirty="0"/>
              <a:t>Ödeme alışkanlıkları sorunlarından dolayı tahsilat sorunu oluşturan tüketim noktaları</a:t>
            </a:r>
          </a:p>
          <a:p>
            <a:pPr>
              <a:lnSpc>
                <a:spcPct val="100000"/>
              </a:lnSpc>
            </a:pPr>
            <a:r>
              <a:rPr lang="tr-TR" sz="2400" dirty="0"/>
              <a:t>Kaçak tespiti yapılmış ve kaçak potansiyeli yüksek olan bölgeler</a:t>
            </a:r>
          </a:p>
          <a:p>
            <a:pPr>
              <a:lnSpc>
                <a:spcPct val="100000"/>
              </a:lnSpc>
            </a:pPr>
            <a:r>
              <a:rPr lang="tr-TR" sz="2400" dirty="0"/>
              <a:t>Yılda en az iki kere açma-kesme operasyonu yürütülmüş yada en az bir kaçak tespiti yapılmış tüketim  noktaları</a:t>
            </a:r>
          </a:p>
          <a:p>
            <a:pPr>
              <a:lnSpc>
                <a:spcPct val="100000"/>
              </a:lnSpc>
            </a:pPr>
            <a:r>
              <a:rPr lang="tr-TR" sz="2400" dirty="0"/>
              <a:t>Ağırlıklı olarak mesken, ticarethane ve düşük tüketimli sanayi tarife özellikli tüketim noktaları</a:t>
            </a:r>
          </a:p>
          <a:p>
            <a:pPr>
              <a:lnSpc>
                <a:spcPct val="100000"/>
              </a:lnSpc>
            </a:pPr>
            <a:r>
              <a:rPr lang="tr-TR" sz="2400" dirty="0"/>
              <a:t>Sayaç ve modem modüler (sök-tak) bütünleşik yapı ile uzaktan okuma sisteme dahil edilmiş üzerinde uzaktan açma-kesme ünitesi bulunduran Akıllı Sayaç Yapısı tesisi</a:t>
            </a:r>
          </a:p>
          <a:p>
            <a:pPr>
              <a:lnSpc>
                <a:spcPct val="100000"/>
              </a:lnSpc>
            </a:pPr>
            <a:r>
              <a:rPr lang="tr-TR" sz="2400" dirty="0"/>
              <a:t>(Genel Çerçeve çizilmiş olmakla beraber dağıtım bölgesi bazında risk kriterleri ve sayaç özellikleri değişkenlik gösterebilir.)</a:t>
            </a:r>
          </a:p>
        </p:txBody>
      </p:sp>
      <p:pic>
        <p:nvPicPr>
          <p:cNvPr id="5" name="Resim 4" descr="beysbol, adam içeren bir resim&#10;&#10;Açıklama otomatik olarak oluşturuldu">
            <a:extLst>
              <a:ext uri="{FF2B5EF4-FFF2-40B4-BE49-F238E27FC236}">
                <a16:creationId xmlns:a16="http://schemas.microsoft.com/office/drawing/2014/main" id="{85EA7199-6244-4DC6-8126-E656153338CD}"/>
              </a:ext>
            </a:extLst>
          </p:cNvPr>
          <p:cNvPicPr>
            <a:picLocks noChangeAspect="1"/>
          </p:cNvPicPr>
          <p:nvPr/>
        </p:nvPicPr>
        <p:blipFill rotWithShape="1">
          <a:blip r:embed="rId3">
            <a:extLst>
              <a:ext uri="{28A0092B-C50C-407E-A947-70E740481C1C}">
                <a14:useLocalDpi xmlns:a14="http://schemas.microsoft.com/office/drawing/2010/main" val="0"/>
              </a:ext>
            </a:extLst>
          </a:blip>
          <a:srcRect l="5879" r="19597" b="2"/>
          <a:stretch/>
        </p:blipFill>
        <p:spPr>
          <a:xfrm flipH="1">
            <a:off x="9454878" y="2323606"/>
            <a:ext cx="2559913" cy="2460642"/>
          </a:xfrm>
          <a:prstGeom prst="rect">
            <a:avLst/>
          </a:prstGeom>
        </p:spPr>
      </p:pic>
    </p:spTree>
    <p:extLst>
      <p:ext uri="{BB962C8B-B14F-4D97-AF65-F5344CB8AC3E}">
        <p14:creationId xmlns:p14="http://schemas.microsoft.com/office/powerpoint/2010/main" val="2170058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9F6D6F-F337-46F2-877C-AAABB9AC79C1}"/>
              </a:ext>
            </a:extLst>
          </p:cNvPr>
          <p:cNvSpPr/>
          <p:nvPr/>
        </p:nvSpPr>
        <p:spPr>
          <a:xfrm>
            <a:off x="0" y="6757852"/>
            <a:ext cx="12192000" cy="1088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1" name="Straight Connector 10">
            <a:extLst>
              <a:ext uri="{FF2B5EF4-FFF2-40B4-BE49-F238E27FC236}">
                <a16:creationId xmlns:a16="http://schemas.microsoft.com/office/drawing/2014/main" id="{F1633520-C8B2-4248-B5FE-1FDC207C0FD6}"/>
              </a:ext>
            </a:extLst>
          </p:cNvPr>
          <p:cNvCxnSpPr/>
          <p:nvPr/>
        </p:nvCxnSpPr>
        <p:spPr>
          <a:xfrm>
            <a:off x="0" y="6226635"/>
            <a:ext cx="1219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7C0A800-FEF7-47F2-9EA4-4EE3EDB0D101}"/>
              </a:ext>
            </a:extLst>
          </p:cNvPr>
          <p:cNvSpPr txBox="1"/>
          <p:nvPr/>
        </p:nvSpPr>
        <p:spPr>
          <a:xfrm>
            <a:off x="272142" y="6338355"/>
            <a:ext cx="5719355" cy="307777"/>
          </a:xfrm>
          <a:prstGeom prst="rect">
            <a:avLst/>
          </a:prstGeom>
          <a:noFill/>
        </p:spPr>
        <p:txBody>
          <a:bodyPr wrap="square">
            <a:spAutoFit/>
          </a:bodyPr>
          <a:lstStyle/>
          <a:p>
            <a:r>
              <a:rPr lang="en-GB" sz="1400" dirty="0" err="1">
                <a:solidFill>
                  <a:schemeClr val="tx1">
                    <a:lumMod val="65000"/>
                    <a:lumOff val="35000"/>
                  </a:schemeClr>
                </a:solidFill>
                <a:latin typeface="+mj-lt"/>
              </a:rPr>
              <a:t>Tüketici</a:t>
            </a:r>
            <a:r>
              <a:rPr lang="en-GB" sz="1400" dirty="0">
                <a:solidFill>
                  <a:schemeClr val="tx1">
                    <a:lumMod val="65000"/>
                    <a:lumOff val="35000"/>
                  </a:schemeClr>
                </a:solidFill>
                <a:latin typeface="+mj-lt"/>
              </a:rPr>
              <a:t> </a:t>
            </a:r>
            <a:r>
              <a:rPr lang="en-GB" sz="1400" dirty="0" err="1">
                <a:solidFill>
                  <a:schemeClr val="tx1">
                    <a:lumMod val="65000"/>
                    <a:lumOff val="35000"/>
                  </a:schemeClr>
                </a:solidFill>
                <a:latin typeface="+mj-lt"/>
              </a:rPr>
              <a:t>Grupları</a:t>
            </a:r>
            <a:r>
              <a:rPr lang="en-GB" sz="1400" dirty="0">
                <a:solidFill>
                  <a:schemeClr val="tx1">
                    <a:lumMod val="65000"/>
                    <a:lumOff val="35000"/>
                  </a:schemeClr>
                </a:solidFill>
                <a:latin typeface="+mj-lt"/>
              </a:rPr>
              <a:t> </a:t>
            </a:r>
            <a:r>
              <a:rPr lang="en-GB" sz="1400" dirty="0" err="1">
                <a:solidFill>
                  <a:schemeClr val="tx1">
                    <a:lumMod val="65000"/>
                    <a:lumOff val="35000"/>
                  </a:schemeClr>
                </a:solidFill>
                <a:latin typeface="+mj-lt"/>
              </a:rPr>
              <a:t>Bazında</a:t>
            </a:r>
            <a:r>
              <a:rPr lang="en-GB" sz="1400" dirty="0">
                <a:solidFill>
                  <a:schemeClr val="tx1">
                    <a:lumMod val="65000"/>
                    <a:lumOff val="35000"/>
                  </a:schemeClr>
                </a:solidFill>
                <a:latin typeface="+mj-lt"/>
              </a:rPr>
              <a:t> </a:t>
            </a:r>
            <a:r>
              <a:rPr lang="en-GB" sz="1400" dirty="0" err="1">
                <a:solidFill>
                  <a:schemeClr val="tx1">
                    <a:lumMod val="65000"/>
                    <a:lumOff val="35000"/>
                  </a:schemeClr>
                </a:solidFill>
                <a:latin typeface="+mj-lt"/>
              </a:rPr>
              <a:t>Akıllı</a:t>
            </a:r>
            <a:r>
              <a:rPr lang="en-GB" sz="1400" dirty="0">
                <a:solidFill>
                  <a:schemeClr val="tx1">
                    <a:lumMod val="65000"/>
                    <a:lumOff val="35000"/>
                  </a:schemeClr>
                </a:solidFill>
                <a:latin typeface="+mj-lt"/>
              </a:rPr>
              <a:t> </a:t>
            </a:r>
            <a:r>
              <a:rPr lang="en-GB" sz="1400" dirty="0" err="1">
                <a:solidFill>
                  <a:schemeClr val="tx1">
                    <a:lumMod val="65000"/>
                    <a:lumOff val="35000"/>
                  </a:schemeClr>
                </a:solidFill>
                <a:latin typeface="+mj-lt"/>
              </a:rPr>
              <a:t>Sayaç</a:t>
            </a:r>
            <a:r>
              <a:rPr lang="en-GB" sz="1400" dirty="0">
                <a:solidFill>
                  <a:schemeClr val="tx1">
                    <a:lumMod val="65000"/>
                    <a:lumOff val="35000"/>
                  </a:schemeClr>
                </a:solidFill>
                <a:latin typeface="+mj-lt"/>
              </a:rPr>
              <a:t> </a:t>
            </a:r>
            <a:r>
              <a:rPr lang="en-GB" sz="1400" dirty="0" err="1">
                <a:solidFill>
                  <a:schemeClr val="tx1">
                    <a:lumMod val="65000"/>
                    <a:lumOff val="35000"/>
                  </a:schemeClr>
                </a:solidFill>
                <a:latin typeface="+mj-lt"/>
              </a:rPr>
              <a:t>Uygulamaları</a:t>
            </a:r>
            <a:endParaRPr lang="en-GB" sz="1400" dirty="0">
              <a:solidFill>
                <a:schemeClr val="tx1">
                  <a:lumMod val="65000"/>
                  <a:lumOff val="35000"/>
                </a:schemeClr>
              </a:solidFill>
              <a:latin typeface="+mj-lt"/>
            </a:endParaRPr>
          </a:p>
        </p:txBody>
      </p:sp>
      <p:pic>
        <p:nvPicPr>
          <p:cNvPr id="16" name="Picture 15">
            <a:extLst>
              <a:ext uri="{FF2B5EF4-FFF2-40B4-BE49-F238E27FC236}">
                <a16:creationId xmlns:a16="http://schemas.microsoft.com/office/drawing/2014/main" id="{620ABBD5-2C80-4FAD-8FDB-B760AACDA066}"/>
              </a:ext>
            </a:extLst>
          </p:cNvPr>
          <p:cNvPicPr>
            <a:picLocks noChangeAspect="1"/>
          </p:cNvPicPr>
          <p:nvPr/>
        </p:nvPicPr>
        <p:blipFill>
          <a:blip r:embed="rId2"/>
          <a:stretch>
            <a:fillRect/>
          </a:stretch>
        </p:blipFill>
        <p:spPr>
          <a:xfrm>
            <a:off x="10651240" y="216753"/>
            <a:ext cx="1268619" cy="829222"/>
          </a:xfrm>
          <a:prstGeom prst="rect">
            <a:avLst/>
          </a:prstGeom>
        </p:spPr>
      </p:pic>
      <p:sp>
        <p:nvSpPr>
          <p:cNvPr id="17" name="Slide Number Placeholder 16">
            <a:extLst>
              <a:ext uri="{FF2B5EF4-FFF2-40B4-BE49-F238E27FC236}">
                <a16:creationId xmlns:a16="http://schemas.microsoft.com/office/drawing/2014/main" id="{9FCDB7D2-2F54-4709-BC89-CD63AA4012BD}"/>
              </a:ext>
            </a:extLst>
          </p:cNvPr>
          <p:cNvSpPr>
            <a:spLocks noGrp="1"/>
          </p:cNvSpPr>
          <p:nvPr>
            <p:ph type="sldNum" sz="quarter" idx="12"/>
          </p:nvPr>
        </p:nvSpPr>
        <p:spPr/>
        <p:txBody>
          <a:bodyPr/>
          <a:lstStyle/>
          <a:p>
            <a:fld id="{F7E3B885-1BFE-45F1-956C-2D72696E8172}" type="slidenum">
              <a:rPr lang="tr-TR" smtClean="0"/>
              <a:t>6</a:t>
            </a:fld>
            <a:endParaRPr lang="tr-TR"/>
          </a:p>
        </p:txBody>
      </p:sp>
      <p:sp>
        <p:nvSpPr>
          <p:cNvPr id="8" name="TextBox 7">
            <a:extLst>
              <a:ext uri="{FF2B5EF4-FFF2-40B4-BE49-F238E27FC236}">
                <a16:creationId xmlns:a16="http://schemas.microsoft.com/office/drawing/2014/main" id="{4A7D5EE8-2653-4281-AE01-940270FD5CC2}"/>
              </a:ext>
            </a:extLst>
          </p:cNvPr>
          <p:cNvSpPr txBox="1"/>
          <p:nvPr/>
        </p:nvSpPr>
        <p:spPr>
          <a:xfrm>
            <a:off x="272141" y="323587"/>
            <a:ext cx="5719355" cy="584775"/>
          </a:xfrm>
          <a:prstGeom prst="rect">
            <a:avLst/>
          </a:prstGeom>
          <a:noFill/>
        </p:spPr>
        <p:txBody>
          <a:bodyPr wrap="square">
            <a:spAutoFit/>
          </a:bodyPr>
          <a:lstStyle>
            <a:defPPr>
              <a:defRPr lang="en-US"/>
            </a:defPPr>
            <a:lvl1pPr>
              <a:defRPr sz="3200">
                <a:solidFill>
                  <a:schemeClr val="tx1">
                    <a:lumMod val="65000"/>
                    <a:lumOff val="35000"/>
                  </a:schemeClr>
                </a:solidFill>
                <a:latin typeface="+mj-lt"/>
              </a:defRPr>
            </a:lvl1pPr>
          </a:lstStyle>
          <a:p>
            <a:r>
              <a:rPr lang="en-GB" dirty="0"/>
              <a:t>2-Riskli </a:t>
            </a:r>
            <a:r>
              <a:rPr lang="en-GB" dirty="0" err="1"/>
              <a:t>Tüketici</a:t>
            </a:r>
            <a:r>
              <a:rPr lang="en-GB" dirty="0"/>
              <a:t> </a:t>
            </a:r>
            <a:r>
              <a:rPr lang="en-GB" dirty="0" err="1"/>
              <a:t>Grupları</a:t>
            </a:r>
            <a:endParaRPr lang="tr-TR" dirty="0"/>
          </a:p>
        </p:txBody>
      </p:sp>
      <p:sp>
        <p:nvSpPr>
          <p:cNvPr id="12" name="İçerik Yer Tutucusu 2">
            <a:extLst>
              <a:ext uri="{FF2B5EF4-FFF2-40B4-BE49-F238E27FC236}">
                <a16:creationId xmlns:a16="http://schemas.microsoft.com/office/drawing/2014/main" id="{4AE0FA07-2DC4-4DE6-9CC2-66FDD4420BEA}"/>
              </a:ext>
            </a:extLst>
          </p:cNvPr>
          <p:cNvSpPr txBox="1">
            <a:spLocks/>
          </p:cNvSpPr>
          <p:nvPr/>
        </p:nvSpPr>
        <p:spPr>
          <a:xfrm>
            <a:off x="518551" y="1020081"/>
            <a:ext cx="8729951" cy="3603745"/>
          </a:xfrm>
          <a:prstGeom prst="rect">
            <a:avLst/>
          </a:prstGeom>
        </p:spPr>
        <p:txBody>
          <a:bodyPr vert="horz" lIns="91440" tIns="45720" rIns="91440" bIns="45720" rtlCol="0">
            <a:noAutofit/>
          </a:bodyPr>
          <a:lstStyle>
            <a:lvl1pPr marL="228600" indent="-228600">
              <a:lnSpc>
                <a:spcPct val="90000"/>
              </a:lnSpc>
              <a:spcBef>
                <a:spcPts val="1000"/>
              </a:spcBef>
              <a:buFont typeface="Wingdings" panose="05000000000000000000" pitchFamily="2" charset="2"/>
              <a:buChar char="Ø"/>
              <a:defRPr sz="2000">
                <a:latin typeface="+mj-lt"/>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pPr>
            <a:r>
              <a:rPr lang="tr-TR" sz="2400" dirty="0"/>
              <a:t>Ödeme alışkanlıkları sorunlarından dolayı tahsilat sorunu oluşturan tüketim noktaları</a:t>
            </a:r>
          </a:p>
          <a:p>
            <a:pPr>
              <a:lnSpc>
                <a:spcPct val="100000"/>
              </a:lnSpc>
            </a:pPr>
            <a:r>
              <a:rPr lang="tr-TR" sz="2400" dirty="0"/>
              <a:t>Kaçak tespiti yapılmış ve kaçak potansiyeli yüksek olan bölgeler</a:t>
            </a:r>
          </a:p>
          <a:p>
            <a:pPr>
              <a:lnSpc>
                <a:spcPct val="100000"/>
              </a:lnSpc>
            </a:pPr>
            <a:r>
              <a:rPr lang="tr-TR" sz="2400" dirty="0"/>
              <a:t>Yılda en az iki kere açma-kesme operasyonu yürütülmüş yada en az bir kaçak tespiti yapılmış tüketim  noktaları</a:t>
            </a:r>
          </a:p>
          <a:p>
            <a:pPr>
              <a:lnSpc>
                <a:spcPct val="100000"/>
              </a:lnSpc>
            </a:pPr>
            <a:r>
              <a:rPr lang="tr-TR" sz="2400" dirty="0"/>
              <a:t>Ağırlıklı olarak mesken, ticarethane ve düşük tüketimli sanayi tarife özellikli tüketim noktaları</a:t>
            </a:r>
          </a:p>
          <a:p>
            <a:pPr>
              <a:lnSpc>
                <a:spcPct val="100000"/>
              </a:lnSpc>
            </a:pPr>
            <a:r>
              <a:rPr lang="tr-TR" sz="2400" dirty="0"/>
              <a:t>Sayaç ve modem modüler (sök-tak) bütünleşik yapı ile uzaktan okuma sisteme dahil edilmiş üzerinde uzaktan açma-kesme ünitesi bulunduran Akıllı Sayaç Yapısı tesisi</a:t>
            </a:r>
          </a:p>
          <a:p>
            <a:pPr>
              <a:lnSpc>
                <a:spcPct val="100000"/>
              </a:lnSpc>
            </a:pPr>
            <a:r>
              <a:rPr lang="tr-TR" sz="2400" dirty="0"/>
              <a:t>(Genel Çerçeve çizilmiş olmakla beraber dağıtım bölgesi bazında risk kriterleri ve sayaç özellikleri değişkenlik gösterebilir.)</a:t>
            </a:r>
          </a:p>
        </p:txBody>
      </p:sp>
      <p:pic>
        <p:nvPicPr>
          <p:cNvPr id="5" name="Resim 4" descr="beysbol, adam içeren bir resim&#10;&#10;Açıklama otomatik olarak oluşturuldu">
            <a:extLst>
              <a:ext uri="{FF2B5EF4-FFF2-40B4-BE49-F238E27FC236}">
                <a16:creationId xmlns:a16="http://schemas.microsoft.com/office/drawing/2014/main" id="{85EA7199-6244-4DC6-8126-E656153338CD}"/>
              </a:ext>
            </a:extLst>
          </p:cNvPr>
          <p:cNvPicPr>
            <a:picLocks noChangeAspect="1"/>
          </p:cNvPicPr>
          <p:nvPr/>
        </p:nvPicPr>
        <p:blipFill rotWithShape="1">
          <a:blip r:embed="rId3">
            <a:extLst>
              <a:ext uri="{28A0092B-C50C-407E-A947-70E740481C1C}">
                <a14:useLocalDpi xmlns:a14="http://schemas.microsoft.com/office/drawing/2010/main" val="0"/>
              </a:ext>
            </a:extLst>
          </a:blip>
          <a:srcRect l="5879" r="19597" b="2"/>
          <a:stretch/>
        </p:blipFill>
        <p:spPr>
          <a:xfrm flipH="1">
            <a:off x="9454878" y="2323606"/>
            <a:ext cx="2559913" cy="2460642"/>
          </a:xfrm>
          <a:prstGeom prst="rect">
            <a:avLst/>
          </a:prstGeom>
        </p:spPr>
      </p:pic>
    </p:spTree>
    <p:extLst>
      <p:ext uri="{BB962C8B-B14F-4D97-AF65-F5344CB8AC3E}">
        <p14:creationId xmlns:p14="http://schemas.microsoft.com/office/powerpoint/2010/main" val="1655819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4" descr="yol, sahne, iz, otoban içeren bir resim&#10;&#10;Açıklama otomatik olarak oluşturuldu">
            <a:extLst>
              <a:ext uri="{FF2B5EF4-FFF2-40B4-BE49-F238E27FC236}">
                <a16:creationId xmlns:a16="http://schemas.microsoft.com/office/drawing/2014/main" id="{226EB91C-F949-49F4-8E6A-D97A0DF30449}"/>
              </a:ext>
            </a:extLst>
          </p:cNvPr>
          <p:cNvPicPr>
            <a:picLocks noChangeAspect="1"/>
          </p:cNvPicPr>
          <p:nvPr/>
        </p:nvPicPr>
        <p:blipFill rotWithShape="1">
          <a:blip r:embed="rId2">
            <a:extLst>
              <a:ext uri="{28A0092B-C50C-407E-A947-70E740481C1C}">
                <a14:useLocalDpi xmlns:a14="http://schemas.microsoft.com/office/drawing/2010/main" val="0"/>
              </a:ext>
            </a:extLst>
          </a:blip>
          <a:srcRect r="9825" b="-1"/>
          <a:stretch/>
        </p:blipFill>
        <p:spPr>
          <a:xfrm>
            <a:off x="9067026" y="3395770"/>
            <a:ext cx="2852833" cy="2631310"/>
          </a:xfrm>
          <a:prstGeom prst="rect">
            <a:avLst/>
          </a:prstGeom>
        </p:spPr>
      </p:pic>
      <p:sp>
        <p:nvSpPr>
          <p:cNvPr id="9" name="Rectangle 8">
            <a:extLst>
              <a:ext uri="{FF2B5EF4-FFF2-40B4-BE49-F238E27FC236}">
                <a16:creationId xmlns:a16="http://schemas.microsoft.com/office/drawing/2014/main" id="{289F6D6F-F337-46F2-877C-AAABB9AC79C1}"/>
              </a:ext>
            </a:extLst>
          </p:cNvPr>
          <p:cNvSpPr/>
          <p:nvPr/>
        </p:nvSpPr>
        <p:spPr>
          <a:xfrm>
            <a:off x="0" y="6757852"/>
            <a:ext cx="12192000" cy="1088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1" name="Straight Connector 10">
            <a:extLst>
              <a:ext uri="{FF2B5EF4-FFF2-40B4-BE49-F238E27FC236}">
                <a16:creationId xmlns:a16="http://schemas.microsoft.com/office/drawing/2014/main" id="{F1633520-C8B2-4248-B5FE-1FDC207C0FD6}"/>
              </a:ext>
            </a:extLst>
          </p:cNvPr>
          <p:cNvCxnSpPr/>
          <p:nvPr/>
        </p:nvCxnSpPr>
        <p:spPr>
          <a:xfrm>
            <a:off x="0" y="6226635"/>
            <a:ext cx="1219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7C0A800-FEF7-47F2-9EA4-4EE3EDB0D101}"/>
              </a:ext>
            </a:extLst>
          </p:cNvPr>
          <p:cNvSpPr txBox="1"/>
          <p:nvPr/>
        </p:nvSpPr>
        <p:spPr>
          <a:xfrm>
            <a:off x="272142" y="6338355"/>
            <a:ext cx="5719355" cy="307777"/>
          </a:xfrm>
          <a:prstGeom prst="rect">
            <a:avLst/>
          </a:prstGeom>
          <a:noFill/>
        </p:spPr>
        <p:txBody>
          <a:bodyPr wrap="square">
            <a:spAutoFit/>
          </a:bodyPr>
          <a:lstStyle/>
          <a:p>
            <a:r>
              <a:rPr lang="en-GB" sz="1400" dirty="0" err="1">
                <a:solidFill>
                  <a:schemeClr val="tx1">
                    <a:lumMod val="65000"/>
                    <a:lumOff val="35000"/>
                  </a:schemeClr>
                </a:solidFill>
                <a:latin typeface="+mj-lt"/>
              </a:rPr>
              <a:t>Tüketici</a:t>
            </a:r>
            <a:r>
              <a:rPr lang="en-GB" sz="1400" dirty="0">
                <a:solidFill>
                  <a:schemeClr val="tx1">
                    <a:lumMod val="65000"/>
                    <a:lumOff val="35000"/>
                  </a:schemeClr>
                </a:solidFill>
                <a:latin typeface="+mj-lt"/>
              </a:rPr>
              <a:t> </a:t>
            </a:r>
            <a:r>
              <a:rPr lang="en-GB" sz="1400" dirty="0" err="1">
                <a:solidFill>
                  <a:schemeClr val="tx1">
                    <a:lumMod val="65000"/>
                    <a:lumOff val="35000"/>
                  </a:schemeClr>
                </a:solidFill>
                <a:latin typeface="+mj-lt"/>
              </a:rPr>
              <a:t>Grupları</a:t>
            </a:r>
            <a:r>
              <a:rPr lang="en-GB" sz="1400" dirty="0">
                <a:solidFill>
                  <a:schemeClr val="tx1">
                    <a:lumMod val="65000"/>
                    <a:lumOff val="35000"/>
                  </a:schemeClr>
                </a:solidFill>
                <a:latin typeface="+mj-lt"/>
              </a:rPr>
              <a:t> </a:t>
            </a:r>
            <a:r>
              <a:rPr lang="en-GB" sz="1400" dirty="0" err="1">
                <a:solidFill>
                  <a:schemeClr val="tx1">
                    <a:lumMod val="65000"/>
                    <a:lumOff val="35000"/>
                  </a:schemeClr>
                </a:solidFill>
                <a:latin typeface="+mj-lt"/>
              </a:rPr>
              <a:t>Bazında</a:t>
            </a:r>
            <a:r>
              <a:rPr lang="en-GB" sz="1400" dirty="0">
                <a:solidFill>
                  <a:schemeClr val="tx1">
                    <a:lumMod val="65000"/>
                    <a:lumOff val="35000"/>
                  </a:schemeClr>
                </a:solidFill>
                <a:latin typeface="+mj-lt"/>
              </a:rPr>
              <a:t> </a:t>
            </a:r>
            <a:r>
              <a:rPr lang="en-GB" sz="1400" dirty="0" err="1">
                <a:solidFill>
                  <a:schemeClr val="tx1">
                    <a:lumMod val="65000"/>
                    <a:lumOff val="35000"/>
                  </a:schemeClr>
                </a:solidFill>
                <a:latin typeface="+mj-lt"/>
              </a:rPr>
              <a:t>Akıllı</a:t>
            </a:r>
            <a:r>
              <a:rPr lang="en-GB" sz="1400" dirty="0">
                <a:solidFill>
                  <a:schemeClr val="tx1">
                    <a:lumMod val="65000"/>
                    <a:lumOff val="35000"/>
                  </a:schemeClr>
                </a:solidFill>
                <a:latin typeface="+mj-lt"/>
              </a:rPr>
              <a:t> </a:t>
            </a:r>
            <a:r>
              <a:rPr lang="en-GB" sz="1400" dirty="0" err="1">
                <a:solidFill>
                  <a:schemeClr val="tx1">
                    <a:lumMod val="65000"/>
                    <a:lumOff val="35000"/>
                  </a:schemeClr>
                </a:solidFill>
                <a:latin typeface="+mj-lt"/>
              </a:rPr>
              <a:t>Sayaç</a:t>
            </a:r>
            <a:r>
              <a:rPr lang="en-GB" sz="1400" dirty="0">
                <a:solidFill>
                  <a:schemeClr val="tx1">
                    <a:lumMod val="65000"/>
                    <a:lumOff val="35000"/>
                  </a:schemeClr>
                </a:solidFill>
                <a:latin typeface="+mj-lt"/>
              </a:rPr>
              <a:t> </a:t>
            </a:r>
            <a:r>
              <a:rPr lang="en-GB" sz="1400" dirty="0" err="1">
                <a:solidFill>
                  <a:schemeClr val="tx1">
                    <a:lumMod val="65000"/>
                    <a:lumOff val="35000"/>
                  </a:schemeClr>
                </a:solidFill>
                <a:latin typeface="+mj-lt"/>
              </a:rPr>
              <a:t>Uygulamaları</a:t>
            </a:r>
            <a:endParaRPr lang="en-GB" sz="1400" dirty="0">
              <a:solidFill>
                <a:schemeClr val="tx1">
                  <a:lumMod val="65000"/>
                  <a:lumOff val="35000"/>
                </a:schemeClr>
              </a:solidFill>
              <a:latin typeface="+mj-lt"/>
            </a:endParaRPr>
          </a:p>
        </p:txBody>
      </p:sp>
      <p:pic>
        <p:nvPicPr>
          <p:cNvPr id="16" name="Picture 15">
            <a:extLst>
              <a:ext uri="{FF2B5EF4-FFF2-40B4-BE49-F238E27FC236}">
                <a16:creationId xmlns:a16="http://schemas.microsoft.com/office/drawing/2014/main" id="{620ABBD5-2C80-4FAD-8FDB-B760AACDA066}"/>
              </a:ext>
            </a:extLst>
          </p:cNvPr>
          <p:cNvPicPr>
            <a:picLocks noChangeAspect="1"/>
          </p:cNvPicPr>
          <p:nvPr/>
        </p:nvPicPr>
        <p:blipFill>
          <a:blip r:embed="rId3"/>
          <a:stretch>
            <a:fillRect/>
          </a:stretch>
        </p:blipFill>
        <p:spPr>
          <a:xfrm>
            <a:off x="10651240" y="216753"/>
            <a:ext cx="1268619" cy="829222"/>
          </a:xfrm>
          <a:prstGeom prst="rect">
            <a:avLst/>
          </a:prstGeom>
        </p:spPr>
      </p:pic>
      <p:sp>
        <p:nvSpPr>
          <p:cNvPr id="17" name="Slide Number Placeholder 16">
            <a:extLst>
              <a:ext uri="{FF2B5EF4-FFF2-40B4-BE49-F238E27FC236}">
                <a16:creationId xmlns:a16="http://schemas.microsoft.com/office/drawing/2014/main" id="{9FCDB7D2-2F54-4709-BC89-CD63AA4012BD}"/>
              </a:ext>
            </a:extLst>
          </p:cNvPr>
          <p:cNvSpPr>
            <a:spLocks noGrp="1"/>
          </p:cNvSpPr>
          <p:nvPr>
            <p:ph type="sldNum" sz="quarter" idx="12"/>
          </p:nvPr>
        </p:nvSpPr>
        <p:spPr/>
        <p:txBody>
          <a:bodyPr/>
          <a:lstStyle/>
          <a:p>
            <a:fld id="{F7E3B885-1BFE-45F1-956C-2D72696E8172}" type="slidenum">
              <a:rPr lang="tr-TR" smtClean="0"/>
              <a:t>7</a:t>
            </a:fld>
            <a:endParaRPr lang="tr-TR"/>
          </a:p>
        </p:txBody>
      </p:sp>
      <p:sp>
        <p:nvSpPr>
          <p:cNvPr id="8" name="TextBox 7">
            <a:extLst>
              <a:ext uri="{FF2B5EF4-FFF2-40B4-BE49-F238E27FC236}">
                <a16:creationId xmlns:a16="http://schemas.microsoft.com/office/drawing/2014/main" id="{4A7D5EE8-2653-4281-AE01-940270FD5CC2}"/>
              </a:ext>
            </a:extLst>
          </p:cNvPr>
          <p:cNvSpPr txBox="1"/>
          <p:nvPr/>
        </p:nvSpPr>
        <p:spPr>
          <a:xfrm>
            <a:off x="272141" y="323587"/>
            <a:ext cx="8009710" cy="584775"/>
          </a:xfrm>
          <a:prstGeom prst="rect">
            <a:avLst/>
          </a:prstGeom>
          <a:noFill/>
        </p:spPr>
        <p:txBody>
          <a:bodyPr wrap="square">
            <a:spAutoFit/>
          </a:bodyPr>
          <a:lstStyle>
            <a:defPPr>
              <a:defRPr lang="en-US"/>
            </a:defPPr>
            <a:lvl1pPr>
              <a:defRPr sz="3200">
                <a:solidFill>
                  <a:schemeClr val="tx1">
                    <a:lumMod val="65000"/>
                    <a:lumOff val="35000"/>
                  </a:schemeClr>
                </a:solidFill>
                <a:latin typeface="+mj-lt"/>
              </a:defRPr>
            </a:lvl1pPr>
          </a:lstStyle>
          <a:p>
            <a:r>
              <a:rPr lang="en-GB" dirty="0"/>
              <a:t>3-Genel </a:t>
            </a:r>
            <a:r>
              <a:rPr lang="en-GB" dirty="0" err="1"/>
              <a:t>Aydınlatma-Genel</a:t>
            </a:r>
            <a:r>
              <a:rPr lang="en-GB" dirty="0"/>
              <a:t> </a:t>
            </a:r>
            <a:r>
              <a:rPr lang="en-GB" dirty="0" err="1"/>
              <a:t>Tüketim</a:t>
            </a:r>
            <a:r>
              <a:rPr lang="en-GB" dirty="0"/>
              <a:t> </a:t>
            </a:r>
            <a:r>
              <a:rPr lang="en-GB" dirty="0" err="1"/>
              <a:t>Grubu</a:t>
            </a:r>
            <a:endParaRPr lang="tr-TR" dirty="0"/>
          </a:p>
        </p:txBody>
      </p:sp>
      <p:sp>
        <p:nvSpPr>
          <p:cNvPr id="10" name="İçerik Yer Tutucusu 2">
            <a:extLst>
              <a:ext uri="{FF2B5EF4-FFF2-40B4-BE49-F238E27FC236}">
                <a16:creationId xmlns:a16="http://schemas.microsoft.com/office/drawing/2014/main" id="{F74A700F-E6FA-428C-86D5-483F6AC82EAD}"/>
              </a:ext>
            </a:extLst>
          </p:cNvPr>
          <p:cNvSpPr>
            <a:spLocks noGrp="1"/>
          </p:cNvSpPr>
          <p:nvPr>
            <p:ph idx="1"/>
          </p:nvPr>
        </p:nvSpPr>
        <p:spPr>
          <a:xfrm>
            <a:off x="235627" y="955071"/>
            <a:ext cx="9530120" cy="4553764"/>
          </a:xfrm>
        </p:spPr>
        <p:txBody>
          <a:bodyPr vert="horz" lIns="91440" tIns="45720" rIns="91440" bIns="45720" rtlCol="0">
            <a:noAutofit/>
          </a:bodyPr>
          <a:lstStyle/>
          <a:p>
            <a:pPr>
              <a:lnSpc>
                <a:spcPct val="100000"/>
              </a:lnSpc>
              <a:buFont typeface="Wingdings" panose="05000000000000000000" pitchFamily="2" charset="2"/>
              <a:buChar char="Ø"/>
            </a:pPr>
            <a:r>
              <a:rPr lang="tr-TR" sz="2400" dirty="0">
                <a:latin typeface="+mj-lt"/>
              </a:rPr>
              <a:t>Dağıtım Trafosu alçak gerilim panosunda bulunan Genel Aydınlatma Sayacı ve trafo toplam tüketimini ölçen Genel Tüketim Sayacı</a:t>
            </a:r>
          </a:p>
          <a:p>
            <a:pPr>
              <a:lnSpc>
                <a:spcPct val="100000"/>
              </a:lnSpc>
              <a:buFont typeface="Wingdings" panose="05000000000000000000" pitchFamily="2" charset="2"/>
              <a:buChar char="Ø"/>
            </a:pPr>
            <a:r>
              <a:rPr lang="tr-TR" sz="2400" dirty="0">
                <a:latin typeface="+mj-lt"/>
              </a:rPr>
              <a:t>Genel Aydınlatma sayacı düz kombi, Genel Tüketim sayacı X5 Kombi özellikte ve her iki sayaçta ek olarak temel enerji analizörü ölçüm bilgileri ile tedarik sürekliliği ve güç kalitesi parametreleri için ölçüm bilgileri</a:t>
            </a:r>
          </a:p>
          <a:p>
            <a:pPr>
              <a:lnSpc>
                <a:spcPct val="100000"/>
              </a:lnSpc>
              <a:buFont typeface="Wingdings" panose="05000000000000000000" pitchFamily="2" charset="2"/>
              <a:buChar char="Ø"/>
            </a:pPr>
            <a:r>
              <a:rPr lang="tr-TR" sz="2400" dirty="0">
                <a:latin typeface="+mj-lt"/>
              </a:rPr>
              <a:t> Modem-Sayaç ayrık yapı ile tek modem üzerinden hem Genel Aydınlatma hem Genel Tüketim sayacının uzaktan okuma sistemine dahil edilmesi</a:t>
            </a:r>
          </a:p>
          <a:p>
            <a:pPr>
              <a:lnSpc>
                <a:spcPct val="100000"/>
              </a:lnSpc>
              <a:buFont typeface="Wingdings" panose="05000000000000000000" pitchFamily="2" charset="2"/>
              <a:buChar char="Ø"/>
            </a:pPr>
            <a:r>
              <a:rPr lang="tr-TR" sz="2400" dirty="0">
                <a:latin typeface="+mj-lt"/>
              </a:rPr>
              <a:t>Modemin genel aydınlatma devresini kontrol etmesiyle uzaktan aydınlatmaları devreye alıp-çıkarma ve ayarlama</a:t>
            </a:r>
          </a:p>
          <a:p>
            <a:pPr>
              <a:lnSpc>
                <a:spcPct val="100000"/>
              </a:lnSpc>
              <a:buFont typeface="Wingdings" panose="05000000000000000000" pitchFamily="2" charset="2"/>
              <a:buChar char="Ø"/>
            </a:pPr>
            <a:r>
              <a:rPr lang="tr-TR" sz="2400" dirty="0">
                <a:latin typeface="+mj-lt"/>
              </a:rPr>
              <a:t>Modemin çevre kontrolü yapabilir özellikte olması </a:t>
            </a:r>
          </a:p>
          <a:p>
            <a:pPr>
              <a:lnSpc>
                <a:spcPct val="100000"/>
              </a:lnSpc>
              <a:buFont typeface="Wingdings" panose="05000000000000000000" pitchFamily="2" charset="2"/>
              <a:buChar char="Ø"/>
            </a:pPr>
            <a:r>
              <a:rPr lang="tr-TR" sz="2400" dirty="0">
                <a:latin typeface="+mj-lt"/>
              </a:rPr>
              <a:t>(Trafo alçak gerilim çıkışları enerji var/yok bilgisinin alınması, </a:t>
            </a:r>
            <a:r>
              <a:rPr lang="tr-TR" sz="2400" dirty="0" err="1">
                <a:latin typeface="+mj-lt"/>
              </a:rPr>
              <a:t>Parafudr</a:t>
            </a:r>
            <a:r>
              <a:rPr lang="tr-TR" sz="2400" dirty="0">
                <a:latin typeface="+mj-lt"/>
              </a:rPr>
              <a:t> durumu, pano kapağı açılma gibi durumlar için)</a:t>
            </a:r>
          </a:p>
          <a:p>
            <a:pPr>
              <a:lnSpc>
                <a:spcPct val="100000"/>
              </a:lnSpc>
              <a:buFont typeface="Wingdings" panose="05000000000000000000" pitchFamily="2" charset="2"/>
              <a:buChar char="Ø"/>
            </a:pPr>
            <a:endParaRPr lang="tr-TR" sz="2400" dirty="0">
              <a:latin typeface="+mj-lt"/>
            </a:endParaRPr>
          </a:p>
          <a:p>
            <a:pPr>
              <a:lnSpc>
                <a:spcPct val="100000"/>
              </a:lnSpc>
              <a:buFont typeface="Wingdings" panose="05000000000000000000" pitchFamily="2" charset="2"/>
              <a:buChar char="Ø"/>
            </a:pPr>
            <a:endParaRPr lang="tr-TR" sz="2400" dirty="0">
              <a:latin typeface="+mj-lt"/>
            </a:endParaRPr>
          </a:p>
        </p:txBody>
      </p:sp>
    </p:spTree>
    <p:extLst>
      <p:ext uri="{BB962C8B-B14F-4D97-AF65-F5344CB8AC3E}">
        <p14:creationId xmlns:p14="http://schemas.microsoft.com/office/powerpoint/2010/main" val="3159568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4" descr="bina, tablo içeren bir resim&#10;&#10;Açıklama otomatik olarak oluşturuldu">
            <a:extLst>
              <a:ext uri="{FF2B5EF4-FFF2-40B4-BE49-F238E27FC236}">
                <a16:creationId xmlns:a16="http://schemas.microsoft.com/office/drawing/2014/main" id="{57CA2710-CD1B-4B5E-9467-CD5A70BD3C62}"/>
              </a:ext>
            </a:extLst>
          </p:cNvPr>
          <p:cNvPicPr>
            <a:picLocks noChangeAspect="1"/>
          </p:cNvPicPr>
          <p:nvPr/>
        </p:nvPicPr>
        <p:blipFill rotWithShape="1">
          <a:blip r:embed="rId2">
            <a:extLst>
              <a:ext uri="{28A0092B-C50C-407E-A947-70E740481C1C}">
                <a14:useLocalDpi xmlns:a14="http://schemas.microsoft.com/office/drawing/2010/main" val="0"/>
              </a:ext>
            </a:extLst>
          </a:blip>
          <a:srcRect l="19037" r="5491" b="1"/>
          <a:stretch/>
        </p:blipFill>
        <p:spPr>
          <a:xfrm flipH="1">
            <a:off x="8832097" y="2402875"/>
            <a:ext cx="2931007" cy="2987732"/>
          </a:xfrm>
          <a:prstGeom prst="rect">
            <a:avLst/>
          </a:prstGeom>
        </p:spPr>
      </p:pic>
      <p:sp>
        <p:nvSpPr>
          <p:cNvPr id="9" name="Rectangle 8">
            <a:extLst>
              <a:ext uri="{FF2B5EF4-FFF2-40B4-BE49-F238E27FC236}">
                <a16:creationId xmlns:a16="http://schemas.microsoft.com/office/drawing/2014/main" id="{289F6D6F-F337-46F2-877C-AAABB9AC79C1}"/>
              </a:ext>
            </a:extLst>
          </p:cNvPr>
          <p:cNvSpPr/>
          <p:nvPr/>
        </p:nvSpPr>
        <p:spPr>
          <a:xfrm>
            <a:off x="0" y="6757852"/>
            <a:ext cx="12192000" cy="1088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1" name="Straight Connector 10">
            <a:extLst>
              <a:ext uri="{FF2B5EF4-FFF2-40B4-BE49-F238E27FC236}">
                <a16:creationId xmlns:a16="http://schemas.microsoft.com/office/drawing/2014/main" id="{F1633520-C8B2-4248-B5FE-1FDC207C0FD6}"/>
              </a:ext>
            </a:extLst>
          </p:cNvPr>
          <p:cNvCxnSpPr/>
          <p:nvPr/>
        </p:nvCxnSpPr>
        <p:spPr>
          <a:xfrm>
            <a:off x="0" y="6226635"/>
            <a:ext cx="1219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7C0A800-FEF7-47F2-9EA4-4EE3EDB0D101}"/>
              </a:ext>
            </a:extLst>
          </p:cNvPr>
          <p:cNvSpPr txBox="1"/>
          <p:nvPr/>
        </p:nvSpPr>
        <p:spPr>
          <a:xfrm>
            <a:off x="272142" y="6338355"/>
            <a:ext cx="5719355" cy="307777"/>
          </a:xfrm>
          <a:prstGeom prst="rect">
            <a:avLst/>
          </a:prstGeom>
          <a:noFill/>
        </p:spPr>
        <p:txBody>
          <a:bodyPr wrap="square">
            <a:spAutoFit/>
          </a:bodyPr>
          <a:lstStyle/>
          <a:p>
            <a:r>
              <a:rPr lang="en-GB" sz="1400" dirty="0" err="1">
                <a:solidFill>
                  <a:schemeClr val="tx1">
                    <a:lumMod val="65000"/>
                    <a:lumOff val="35000"/>
                  </a:schemeClr>
                </a:solidFill>
                <a:latin typeface="+mj-lt"/>
              </a:rPr>
              <a:t>Tüketici</a:t>
            </a:r>
            <a:r>
              <a:rPr lang="en-GB" sz="1400" dirty="0">
                <a:solidFill>
                  <a:schemeClr val="tx1">
                    <a:lumMod val="65000"/>
                    <a:lumOff val="35000"/>
                  </a:schemeClr>
                </a:solidFill>
                <a:latin typeface="+mj-lt"/>
              </a:rPr>
              <a:t> </a:t>
            </a:r>
            <a:r>
              <a:rPr lang="en-GB" sz="1400" dirty="0" err="1">
                <a:solidFill>
                  <a:schemeClr val="tx1">
                    <a:lumMod val="65000"/>
                    <a:lumOff val="35000"/>
                  </a:schemeClr>
                </a:solidFill>
                <a:latin typeface="+mj-lt"/>
              </a:rPr>
              <a:t>Grupları</a:t>
            </a:r>
            <a:r>
              <a:rPr lang="en-GB" sz="1400" dirty="0">
                <a:solidFill>
                  <a:schemeClr val="tx1">
                    <a:lumMod val="65000"/>
                    <a:lumOff val="35000"/>
                  </a:schemeClr>
                </a:solidFill>
                <a:latin typeface="+mj-lt"/>
              </a:rPr>
              <a:t> </a:t>
            </a:r>
            <a:r>
              <a:rPr lang="en-GB" sz="1400" dirty="0" err="1">
                <a:solidFill>
                  <a:schemeClr val="tx1">
                    <a:lumMod val="65000"/>
                    <a:lumOff val="35000"/>
                  </a:schemeClr>
                </a:solidFill>
                <a:latin typeface="+mj-lt"/>
              </a:rPr>
              <a:t>Bazında</a:t>
            </a:r>
            <a:r>
              <a:rPr lang="en-GB" sz="1400" dirty="0">
                <a:solidFill>
                  <a:schemeClr val="tx1">
                    <a:lumMod val="65000"/>
                    <a:lumOff val="35000"/>
                  </a:schemeClr>
                </a:solidFill>
                <a:latin typeface="+mj-lt"/>
              </a:rPr>
              <a:t> </a:t>
            </a:r>
            <a:r>
              <a:rPr lang="en-GB" sz="1400" dirty="0" err="1">
                <a:solidFill>
                  <a:schemeClr val="tx1">
                    <a:lumMod val="65000"/>
                    <a:lumOff val="35000"/>
                  </a:schemeClr>
                </a:solidFill>
                <a:latin typeface="+mj-lt"/>
              </a:rPr>
              <a:t>Akıllı</a:t>
            </a:r>
            <a:r>
              <a:rPr lang="en-GB" sz="1400" dirty="0">
                <a:solidFill>
                  <a:schemeClr val="tx1">
                    <a:lumMod val="65000"/>
                    <a:lumOff val="35000"/>
                  </a:schemeClr>
                </a:solidFill>
                <a:latin typeface="+mj-lt"/>
              </a:rPr>
              <a:t> </a:t>
            </a:r>
            <a:r>
              <a:rPr lang="en-GB" sz="1400" dirty="0" err="1">
                <a:solidFill>
                  <a:schemeClr val="tx1">
                    <a:lumMod val="65000"/>
                    <a:lumOff val="35000"/>
                  </a:schemeClr>
                </a:solidFill>
                <a:latin typeface="+mj-lt"/>
              </a:rPr>
              <a:t>Sayaç</a:t>
            </a:r>
            <a:r>
              <a:rPr lang="en-GB" sz="1400" dirty="0">
                <a:solidFill>
                  <a:schemeClr val="tx1">
                    <a:lumMod val="65000"/>
                    <a:lumOff val="35000"/>
                  </a:schemeClr>
                </a:solidFill>
                <a:latin typeface="+mj-lt"/>
              </a:rPr>
              <a:t> </a:t>
            </a:r>
            <a:r>
              <a:rPr lang="en-GB" sz="1400" dirty="0" err="1">
                <a:solidFill>
                  <a:schemeClr val="tx1">
                    <a:lumMod val="65000"/>
                    <a:lumOff val="35000"/>
                  </a:schemeClr>
                </a:solidFill>
                <a:latin typeface="+mj-lt"/>
              </a:rPr>
              <a:t>Uygulamaları</a:t>
            </a:r>
            <a:endParaRPr lang="en-GB" sz="1400" dirty="0">
              <a:solidFill>
                <a:schemeClr val="tx1">
                  <a:lumMod val="65000"/>
                  <a:lumOff val="35000"/>
                </a:schemeClr>
              </a:solidFill>
              <a:latin typeface="+mj-lt"/>
            </a:endParaRPr>
          </a:p>
        </p:txBody>
      </p:sp>
      <p:pic>
        <p:nvPicPr>
          <p:cNvPr id="16" name="Picture 15">
            <a:extLst>
              <a:ext uri="{FF2B5EF4-FFF2-40B4-BE49-F238E27FC236}">
                <a16:creationId xmlns:a16="http://schemas.microsoft.com/office/drawing/2014/main" id="{620ABBD5-2C80-4FAD-8FDB-B760AACDA066}"/>
              </a:ext>
            </a:extLst>
          </p:cNvPr>
          <p:cNvPicPr>
            <a:picLocks noChangeAspect="1"/>
          </p:cNvPicPr>
          <p:nvPr/>
        </p:nvPicPr>
        <p:blipFill>
          <a:blip r:embed="rId3"/>
          <a:stretch>
            <a:fillRect/>
          </a:stretch>
        </p:blipFill>
        <p:spPr>
          <a:xfrm>
            <a:off x="10651240" y="216753"/>
            <a:ext cx="1268619" cy="829222"/>
          </a:xfrm>
          <a:prstGeom prst="rect">
            <a:avLst/>
          </a:prstGeom>
        </p:spPr>
      </p:pic>
      <p:sp>
        <p:nvSpPr>
          <p:cNvPr id="17" name="Slide Number Placeholder 16">
            <a:extLst>
              <a:ext uri="{FF2B5EF4-FFF2-40B4-BE49-F238E27FC236}">
                <a16:creationId xmlns:a16="http://schemas.microsoft.com/office/drawing/2014/main" id="{9FCDB7D2-2F54-4709-BC89-CD63AA4012BD}"/>
              </a:ext>
            </a:extLst>
          </p:cNvPr>
          <p:cNvSpPr>
            <a:spLocks noGrp="1"/>
          </p:cNvSpPr>
          <p:nvPr>
            <p:ph type="sldNum" sz="quarter" idx="12"/>
          </p:nvPr>
        </p:nvSpPr>
        <p:spPr/>
        <p:txBody>
          <a:bodyPr/>
          <a:lstStyle/>
          <a:p>
            <a:fld id="{F7E3B885-1BFE-45F1-956C-2D72696E8172}" type="slidenum">
              <a:rPr lang="tr-TR" smtClean="0"/>
              <a:t>8</a:t>
            </a:fld>
            <a:endParaRPr lang="tr-TR"/>
          </a:p>
        </p:txBody>
      </p:sp>
      <p:sp>
        <p:nvSpPr>
          <p:cNvPr id="8" name="TextBox 7">
            <a:extLst>
              <a:ext uri="{FF2B5EF4-FFF2-40B4-BE49-F238E27FC236}">
                <a16:creationId xmlns:a16="http://schemas.microsoft.com/office/drawing/2014/main" id="{4A7D5EE8-2653-4281-AE01-940270FD5CC2}"/>
              </a:ext>
            </a:extLst>
          </p:cNvPr>
          <p:cNvSpPr txBox="1"/>
          <p:nvPr/>
        </p:nvSpPr>
        <p:spPr>
          <a:xfrm>
            <a:off x="272141" y="323587"/>
            <a:ext cx="8436430" cy="1077218"/>
          </a:xfrm>
          <a:prstGeom prst="rect">
            <a:avLst/>
          </a:prstGeom>
          <a:noFill/>
        </p:spPr>
        <p:txBody>
          <a:bodyPr wrap="square">
            <a:spAutoFit/>
          </a:bodyPr>
          <a:lstStyle>
            <a:defPPr>
              <a:defRPr lang="en-US"/>
            </a:defPPr>
            <a:lvl1pPr>
              <a:defRPr sz="3200">
                <a:solidFill>
                  <a:schemeClr val="tx1">
                    <a:lumMod val="65000"/>
                    <a:lumOff val="35000"/>
                  </a:schemeClr>
                </a:solidFill>
                <a:latin typeface="+mj-lt"/>
              </a:defRPr>
            </a:lvl1pPr>
          </a:lstStyle>
          <a:p>
            <a:r>
              <a:rPr lang="en-GB" dirty="0"/>
              <a:t>4-Yüksek </a:t>
            </a:r>
            <a:r>
              <a:rPr lang="en-GB" dirty="0" err="1"/>
              <a:t>Tüketimli</a:t>
            </a:r>
            <a:r>
              <a:rPr lang="en-GB" dirty="0"/>
              <a:t> Sanayi </a:t>
            </a:r>
            <a:r>
              <a:rPr lang="en-GB" dirty="0" err="1"/>
              <a:t>Tüketici</a:t>
            </a:r>
            <a:r>
              <a:rPr lang="en-GB" dirty="0"/>
              <a:t> </a:t>
            </a:r>
            <a:r>
              <a:rPr lang="en-GB" dirty="0" err="1"/>
              <a:t>Grubu</a:t>
            </a:r>
            <a:br>
              <a:rPr lang="en-GB" dirty="0"/>
            </a:br>
            <a:endParaRPr lang="tr-TR" dirty="0"/>
          </a:p>
        </p:txBody>
      </p:sp>
      <p:sp>
        <p:nvSpPr>
          <p:cNvPr id="12" name="İçerik Yer Tutucusu 2">
            <a:extLst>
              <a:ext uri="{FF2B5EF4-FFF2-40B4-BE49-F238E27FC236}">
                <a16:creationId xmlns:a16="http://schemas.microsoft.com/office/drawing/2014/main" id="{4AE0FA07-2DC4-4DE6-9CC2-66FDD4420BEA}"/>
              </a:ext>
            </a:extLst>
          </p:cNvPr>
          <p:cNvSpPr txBox="1">
            <a:spLocks/>
          </p:cNvSpPr>
          <p:nvPr/>
        </p:nvSpPr>
        <p:spPr>
          <a:xfrm>
            <a:off x="239481" y="1048888"/>
            <a:ext cx="9940837" cy="5206550"/>
          </a:xfrm>
          <a:prstGeom prst="rect">
            <a:avLst/>
          </a:prstGeom>
        </p:spPr>
        <p:txBody>
          <a:bodyPr vert="horz" lIns="91440" tIns="45720" rIns="91440" bIns="45720" rtlCol="0">
            <a:noAutofit/>
          </a:bodyPr>
          <a:lstStyle>
            <a:lvl1pPr marL="228600" indent="-228600">
              <a:lnSpc>
                <a:spcPct val="90000"/>
              </a:lnSpc>
              <a:spcBef>
                <a:spcPts val="1000"/>
              </a:spcBef>
              <a:buFont typeface="Wingdings" panose="05000000000000000000" pitchFamily="2" charset="2"/>
              <a:buChar char="Ø"/>
              <a:defRPr sz="2000">
                <a:latin typeface="+mj-lt"/>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pPr>
            <a:r>
              <a:rPr lang="tr-TR" sz="2400" dirty="0"/>
              <a:t>Yüksek tüketim değerine sahip, düzensiz, darbeli enerji sarfiyatı yapan sanayi tarifesi özellikli tüketici grupları</a:t>
            </a:r>
          </a:p>
          <a:p>
            <a:pPr>
              <a:lnSpc>
                <a:spcPct val="100000"/>
              </a:lnSpc>
            </a:pPr>
            <a:r>
              <a:rPr lang="tr-TR" sz="2400" dirty="0"/>
              <a:t>Yüksek tüketimlerinden dolayı etkin takip ve hatasız sayaç okuma gereksinimi</a:t>
            </a:r>
          </a:p>
          <a:p>
            <a:pPr>
              <a:lnSpc>
                <a:spcPct val="100000"/>
              </a:lnSpc>
            </a:pPr>
            <a:r>
              <a:rPr lang="tr-TR" sz="2400" dirty="0"/>
              <a:t>Enerji harcayış şekillerinden dolayı dağıtım şebekesi güç kalitesi parametrelerine olan etkisinin takip edilmesi ihtiyacı</a:t>
            </a:r>
          </a:p>
          <a:p>
            <a:pPr>
              <a:lnSpc>
                <a:spcPct val="100000"/>
              </a:lnSpc>
            </a:pPr>
            <a:r>
              <a:rPr lang="tr-TR" sz="2400" dirty="0"/>
              <a:t>Ağırlıklı olarak ölçü trafoları ile beraber </a:t>
            </a:r>
            <a:r>
              <a:rPr lang="tr-TR" sz="2400" dirty="0" err="1"/>
              <a:t>primer</a:t>
            </a:r>
            <a:r>
              <a:rPr lang="tr-TR" sz="2400" dirty="0"/>
              <a:t> ya da </a:t>
            </a:r>
            <a:r>
              <a:rPr lang="tr-TR" sz="2400" dirty="0" err="1"/>
              <a:t>sekonder</a:t>
            </a:r>
            <a:r>
              <a:rPr lang="en-GB" sz="2400" dirty="0"/>
              <a:t>			</a:t>
            </a:r>
            <a:r>
              <a:rPr lang="tr-TR" sz="2400" dirty="0"/>
              <a:t> ölçü noktası özellikli</a:t>
            </a:r>
          </a:p>
          <a:p>
            <a:pPr>
              <a:lnSpc>
                <a:spcPct val="100000"/>
              </a:lnSpc>
            </a:pPr>
            <a:r>
              <a:rPr lang="tr-TR" sz="2400" dirty="0"/>
              <a:t>Sayaç-modem ile bütünleşik yapı yada saha durumuna göre </a:t>
            </a:r>
            <a:r>
              <a:rPr lang="en-GB" sz="2400" dirty="0"/>
              <a:t>		    </a:t>
            </a:r>
            <a:r>
              <a:rPr lang="tr-TR" sz="2400" dirty="0"/>
              <a:t>sayaç-modem ayrık yapı ile uzaktan okuma sistemine dahil edilmiş, </a:t>
            </a:r>
            <a:r>
              <a:rPr lang="en-GB" sz="2400" dirty="0"/>
              <a:t>         </a:t>
            </a:r>
            <a:r>
              <a:rPr lang="tr-TR" sz="2400" dirty="0"/>
              <a:t>uzaktan açma-kesme gereksinimi duyulmayan akıllı sayaç yapısı</a:t>
            </a:r>
          </a:p>
          <a:p>
            <a:pPr>
              <a:lnSpc>
                <a:spcPct val="100000"/>
              </a:lnSpc>
            </a:pPr>
            <a:r>
              <a:rPr lang="tr-TR" sz="2400" dirty="0"/>
              <a:t>Akıllı sayaç içerisinde temel güç kalitesi parametreleri ve temel analizör ölçüm bilgileri</a:t>
            </a:r>
          </a:p>
        </p:txBody>
      </p:sp>
    </p:spTree>
    <p:extLst>
      <p:ext uri="{BB962C8B-B14F-4D97-AF65-F5344CB8AC3E}">
        <p14:creationId xmlns:p14="http://schemas.microsoft.com/office/powerpoint/2010/main" val="1096960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9F6D6F-F337-46F2-877C-AAABB9AC79C1}"/>
              </a:ext>
            </a:extLst>
          </p:cNvPr>
          <p:cNvSpPr/>
          <p:nvPr/>
        </p:nvSpPr>
        <p:spPr>
          <a:xfrm>
            <a:off x="0" y="6757852"/>
            <a:ext cx="12192000" cy="1088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1" name="Straight Connector 10">
            <a:extLst>
              <a:ext uri="{FF2B5EF4-FFF2-40B4-BE49-F238E27FC236}">
                <a16:creationId xmlns:a16="http://schemas.microsoft.com/office/drawing/2014/main" id="{F1633520-C8B2-4248-B5FE-1FDC207C0FD6}"/>
              </a:ext>
            </a:extLst>
          </p:cNvPr>
          <p:cNvCxnSpPr/>
          <p:nvPr/>
        </p:nvCxnSpPr>
        <p:spPr>
          <a:xfrm>
            <a:off x="0" y="6226635"/>
            <a:ext cx="1219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7C0A800-FEF7-47F2-9EA4-4EE3EDB0D101}"/>
              </a:ext>
            </a:extLst>
          </p:cNvPr>
          <p:cNvSpPr txBox="1"/>
          <p:nvPr/>
        </p:nvSpPr>
        <p:spPr>
          <a:xfrm>
            <a:off x="272142" y="6338355"/>
            <a:ext cx="5719355" cy="307777"/>
          </a:xfrm>
          <a:prstGeom prst="rect">
            <a:avLst/>
          </a:prstGeom>
          <a:noFill/>
        </p:spPr>
        <p:txBody>
          <a:bodyPr wrap="square">
            <a:spAutoFit/>
          </a:bodyPr>
          <a:lstStyle/>
          <a:p>
            <a:r>
              <a:rPr lang="en-GB" sz="1400" dirty="0" err="1">
                <a:solidFill>
                  <a:schemeClr val="tx1">
                    <a:lumMod val="65000"/>
                    <a:lumOff val="35000"/>
                  </a:schemeClr>
                </a:solidFill>
                <a:latin typeface="+mj-lt"/>
              </a:rPr>
              <a:t>Tüketici</a:t>
            </a:r>
            <a:r>
              <a:rPr lang="en-GB" sz="1400" dirty="0">
                <a:solidFill>
                  <a:schemeClr val="tx1">
                    <a:lumMod val="65000"/>
                    <a:lumOff val="35000"/>
                  </a:schemeClr>
                </a:solidFill>
                <a:latin typeface="+mj-lt"/>
              </a:rPr>
              <a:t> </a:t>
            </a:r>
            <a:r>
              <a:rPr lang="en-GB" sz="1400" dirty="0" err="1">
                <a:solidFill>
                  <a:schemeClr val="tx1">
                    <a:lumMod val="65000"/>
                    <a:lumOff val="35000"/>
                  </a:schemeClr>
                </a:solidFill>
                <a:latin typeface="+mj-lt"/>
              </a:rPr>
              <a:t>Grupları</a:t>
            </a:r>
            <a:r>
              <a:rPr lang="en-GB" sz="1400" dirty="0">
                <a:solidFill>
                  <a:schemeClr val="tx1">
                    <a:lumMod val="65000"/>
                    <a:lumOff val="35000"/>
                  </a:schemeClr>
                </a:solidFill>
                <a:latin typeface="+mj-lt"/>
              </a:rPr>
              <a:t> </a:t>
            </a:r>
            <a:r>
              <a:rPr lang="en-GB" sz="1400" dirty="0" err="1">
                <a:solidFill>
                  <a:schemeClr val="tx1">
                    <a:lumMod val="65000"/>
                    <a:lumOff val="35000"/>
                  </a:schemeClr>
                </a:solidFill>
                <a:latin typeface="+mj-lt"/>
              </a:rPr>
              <a:t>Bazında</a:t>
            </a:r>
            <a:r>
              <a:rPr lang="en-GB" sz="1400" dirty="0">
                <a:solidFill>
                  <a:schemeClr val="tx1">
                    <a:lumMod val="65000"/>
                    <a:lumOff val="35000"/>
                  </a:schemeClr>
                </a:solidFill>
                <a:latin typeface="+mj-lt"/>
              </a:rPr>
              <a:t> </a:t>
            </a:r>
            <a:r>
              <a:rPr lang="en-GB" sz="1400" dirty="0" err="1">
                <a:solidFill>
                  <a:schemeClr val="tx1">
                    <a:lumMod val="65000"/>
                    <a:lumOff val="35000"/>
                  </a:schemeClr>
                </a:solidFill>
                <a:latin typeface="+mj-lt"/>
              </a:rPr>
              <a:t>Akıllı</a:t>
            </a:r>
            <a:r>
              <a:rPr lang="en-GB" sz="1400" dirty="0">
                <a:solidFill>
                  <a:schemeClr val="tx1">
                    <a:lumMod val="65000"/>
                    <a:lumOff val="35000"/>
                  </a:schemeClr>
                </a:solidFill>
                <a:latin typeface="+mj-lt"/>
              </a:rPr>
              <a:t> </a:t>
            </a:r>
            <a:r>
              <a:rPr lang="en-GB" sz="1400" dirty="0" err="1">
                <a:solidFill>
                  <a:schemeClr val="tx1">
                    <a:lumMod val="65000"/>
                    <a:lumOff val="35000"/>
                  </a:schemeClr>
                </a:solidFill>
                <a:latin typeface="+mj-lt"/>
              </a:rPr>
              <a:t>Sayaç</a:t>
            </a:r>
            <a:r>
              <a:rPr lang="en-GB" sz="1400" dirty="0">
                <a:solidFill>
                  <a:schemeClr val="tx1">
                    <a:lumMod val="65000"/>
                    <a:lumOff val="35000"/>
                  </a:schemeClr>
                </a:solidFill>
                <a:latin typeface="+mj-lt"/>
              </a:rPr>
              <a:t> </a:t>
            </a:r>
            <a:r>
              <a:rPr lang="en-GB" sz="1400" dirty="0" err="1">
                <a:solidFill>
                  <a:schemeClr val="tx1">
                    <a:lumMod val="65000"/>
                    <a:lumOff val="35000"/>
                  </a:schemeClr>
                </a:solidFill>
                <a:latin typeface="+mj-lt"/>
              </a:rPr>
              <a:t>Uygulamaları</a:t>
            </a:r>
            <a:endParaRPr lang="en-GB" sz="1400" dirty="0">
              <a:solidFill>
                <a:schemeClr val="tx1">
                  <a:lumMod val="65000"/>
                  <a:lumOff val="35000"/>
                </a:schemeClr>
              </a:solidFill>
              <a:latin typeface="+mj-lt"/>
            </a:endParaRPr>
          </a:p>
        </p:txBody>
      </p:sp>
      <p:pic>
        <p:nvPicPr>
          <p:cNvPr id="16" name="Picture 15">
            <a:extLst>
              <a:ext uri="{FF2B5EF4-FFF2-40B4-BE49-F238E27FC236}">
                <a16:creationId xmlns:a16="http://schemas.microsoft.com/office/drawing/2014/main" id="{620ABBD5-2C80-4FAD-8FDB-B760AACDA066}"/>
              </a:ext>
            </a:extLst>
          </p:cNvPr>
          <p:cNvPicPr>
            <a:picLocks noChangeAspect="1"/>
          </p:cNvPicPr>
          <p:nvPr/>
        </p:nvPicPr>
        <p:blipFill>
          <a:blip r:embed="rId2"/>
          <a:stretch>
            <a:fillRect/>
          </a:stretch>
        </p:blipFill>
        <p:spPr>
          <a:xfrm>
            <a:off x="10651240" y="216753"/>
            <a:ext cx="1268619" cy="829222"/>
          </a:xfrm>
          <a:prstGeom prst="rect">
            <a:avLst/>
          </a:prstGeom>
        </p:spPr>
      </p:pic>
      <p:sp>
        <p:nvSpPr>
          <p:cNvPr id="17" name="Slide Number Placeholder 16">
            <a:extLst>
              <a:ext uri="{FF2B5EF4-FFF2-40B4-BE49-F238E27FC236}">
                <a16:creationId xmlns:a16="http://schemas.microsoft.com/office/drawing/2014/main" id="{9FCDB7D2-2F54-4709-BC89-CD63AA4012BD}"/>
              </a:ext>
            </a:extLst>
          </p:cNvPr>
          <p:cNvSpPr>
            <a:spLocks noGrp="1"/>
          </p:cNvSpPr>
          <p:nvPr>
            <p:ph type="sldNum" sz="quarter" idx="12"/>
          </p:nvPr>
        </p:nvSpPr>
        <p:spPr/>
        <p:txBody>
          <a:bodyPr/>
          <a:lstStyle/>
          <a:p>
            <a:fld id="{F7E3B885-1BFE-45F1-956C-2D72696E8172}" type="slidenum">
              <a:rPr lang="tr-TR" smtClean="0"/>
              <a:t>9</a:t>
            </a:fld>
            <a:endParaRPr lang="tr-TR"/>
          </a:p>
        </p:txBody>
      </p:sp>
      <p:sp>
        <p:nvSpPr>
          <p:cNvPr id="8" name="TextBox 7">
            <a:extLst>
              <a:ext uri="{FF2B5EF4-FFF2-40B4-BE49-F238E27FC236}">
                <a16:creationId xmlns:a16="http://schemas.microsoft.com/office/drawing/2014/main" id="{4A7D5EE8-2653-4281-AE01-940270FD5CC2}"/>
              </a:ext>
            </a:extLst>
          </p:cNvPr>
          <p:cNvSpPr txBox="1"/>
          <p:nvPr/>
        </p:nvSpPr>
        <p:spPr>
          <a:xfrm>
            <a:off x="272141" y="323587"/>
            <a:ext cx="8436430" cy="584775"/>
          </a:xfrm>
          <a:prstGeom prst="rect">
            <a:avLst/>
          </a:prstGeom>
          <a:noFill/>
        </p:spPr>
        <p:txBody>
          <a:bodyPr wrap="square">
            <a:spAutoFit/>
          </a:bodyPr>
          <a:lstStyle>
            <a:defPPr>
              <a:defRPr lang="en-US"/>
            </a:defPPr>
            <a:lvl1pPr>
              <a:defRPr sz="3200">
                <a:solidFill>
                  <a:schemeClr val="tx1">
                    <a:lumMod val="65000"/>
                    <a:lumOff val="35000"/>
                  </a:schemeClr>
                </a:solidFill>
                <a:latin typeface="+mj-lt"/>
              </a:defRPr>
            </a:lvl1pPr>
          </a:lstStyle>
          <a:p>
            <a:r>
              <a:rPr lang="en-GB" dirty="0"/>
              <a:t>5-Lisanslı </a:t>
            </a:r>
            <a:r>
              <a:rPr lang="en-GB" dirty="0" err="1"/>
              <a:t>ve</a:t>
            </a:r>
            <a:r>
              <a:rPr lang="en-GB" dirty="0"/>
              <a:t> </a:t>
            </a:r>
            <a:r>
              <a:rPr lang="en-GB" dirty="0" err="1"/>
              <a:t>Lisanssız</a:t>
            </a:r>
            <a:r>
              <a:rPr lang="en-GB" dirty="0"/>
              <a:t> </a:t>
            </a:r>
            <a:r>
              <a:rPr lang="en-GB" dirty="0" err="1"/>
              <a:t>Üreticiler</a:t>
            </a:r>
            <a:endParaRPr lang="tr-TR" dirty="0"/>
          </a:p>
        </p:txBody>
      </p:sp>
      <p:sp>
        <p:nvSpPr>
          <p:cNvPr id="12" name="İçerik Yer Tutucusu 2">
            <a:extLst>
              <a:ext uri="{FF2B5EF4-FFF2-40B4-BE49-F238E27FC236}">
                <a16:creationId xmlns:a16="http://schemas.microsoft.com/office/drawing/2014/main" id="{4AE0FA07-2DC4-4DE6-9CC2-66FDD4420BEA}"/>
              </a:ext>
            </a:extLst>
          </p:cNvPr>
          <p:cNvSpPr txBox="1">
            <a:spLocks/>
          </p:cNvSpPr>
          <p:nvPr/>
        </p:nvSpPr>
        <p:spPr>
          <a:xfrm>
            <a:off x="239481" y="1101142"/>
            <a:ext cx="7746279" cy="4359130"/>
          </a:xfrm>
          <a:prstGeom prst="rect">
            <a:avLst/>
          </a:prstGeom>
        </p:spPr>
        <p:txBody>
          <a:bodyPr vert="horz" lIns="91440" tIns="45720" rIns="91440" bIns="45720" rtlCol="0">
            <a:noAutofit/>
          </a:bodyPr>
          <a:lstStyle>
            <a:lvl1pPr marL="228600" indent="-228600">
              <a:lnSpc>
                <a:spcPct val="90000"/>
              </a:lnSpc>
              <a:spcBef>
                <a:spcPts val="1000"/>
              </a:spcBef>
              <a:buFont typeface="Wingdings" panose="05000000000000000000" pitchFamily="2" charset="2"/>
              <a:buChar char="Ø"/>
              <a:defRPr sz="2000">
                <a:latin typeface="+mj-lt"/>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pPr>
            <a:r>
              <a:rPr lang="tr-TR" sz="2400" dirty="0"/>
              <a:t>Lisanslı ve Lisanssız üretim yapan tüm ölçüm noktaları</a:t>
            </a:r>
          </a:p>
          <a:p>
            <a:pPr>
              <a:lnSpc>
                <a:spcPct val="100000"/>
              </a:lnSpc>
            </a:pPr>
            <a:r>
              <a:rPr lang="tr-TR" sz="2400" dirty="0"/>
              <a:t>Sayaç ve modem bütünleşik yapı yada saha durumuna göre sayaç-modem ayrık yapı ile beraber uzaktan okuma sistemine dahil Akıllı Sayaç yapısı</a:t>
            </a:r>
          </a:p>
          <a:p>
            <a:pPr>
              <a:lnSpc>
                <a:spcPct val="100000"/>
              </a:lnSpc>
            </a:pPr>
            <a:r>
              <a:rPr lang="tr-TR" sz="2400" dirty="0"/>
              <a:t>Akıllı Sayaç yapısı içerisinde uzaktan açma-kesme sistemi gereksinimi olmayan ölçü noktaları</a:t>
            </a:r>
          </a:p>
          <a:p>
            <a:pPr>
              <a:lnSpc>
                <a:spcPct val="100000"/>
              </a:lnSpc>
            </a:pPr>
            <a:r>
              <a:rPr lang="tr-TR" sz="2400" dirty="0"/>
              <a:t>Üretim ve tüketim olmak üzere çift yönlü çalışan, temel enerji analizörü ölçümleri ile temel güç kalitesi parametreleri ölçüm bilgilerini içeren Akıllı Sayaç özellikleri</a:t>
            </a:r>
          </a:p>
        </p:txBody>
      </p:sp>
      <p:pic>
        <p:nvPicPr>
          <p:cNvPr id="3" name="Resim 4" descr="su, vapur, fotoğraf, okyanus içeren bir resim&#10;&#10;Açıklama otomatik olarak oluşturuldu">
            <a:extLst>
              <a:ext uri="{FF2B5EF4-FFF2-40B4-BE49-F238E27FC236}">
                <a16:creationId xmlns:a16="http://schemas.microsoft.com/office/drawing/2014/main" id="{8798953F-4A05-4B36-A00F-FB94832CA854}"/>
              </a:ext>
            </a:extLst>
          </p:cNvPr>
          <p:cNvPicPr>
            <a:picLocks noChangeAspect="1"/>
          </p:cNvPicPr>
          <p:nvPr/>
        </p:nvPicPr>
        <p:blipFill rotWithShape="1">
          <a:blip r:embed="rId3">
            <a:extLst>
              <a:ext uri="{28A0092B-C50C-407E-A947-70E740481C1C}">
                <a14:useLocalDpi xmlns:a14="http://schemas.microsoft.com/office/drawing/2010/main" val="0"/>
              </a:ext>
            </a:extLst>
          </a:blip>
          <a:srcRect l="36259" r="13876" b="1"/>
          <a:stretch/>
        </p:blipFill>
        <p:spPr>
          <a:xfrm>
            <a:off x="8146865" y="1629348"/>
            <a:ext cx="3694618" cy="2789668"/>
          </a:xfrm>
          <a:prstGeom prst="rect">
            <a:avLst/>
          </a:prstGeom>
        </p:spPr>
      </p:pic>
    </p:spTree>
    <p:extLst>
      <p:ext uri="{BB962C8B-B14F-4D97-AF65-F5344CB8AC3E}">
        <p14:creationId xmlns:p14="http://schemas.microsoft.com/office/powerpoint/2010/main" val="14713920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5185</TotalTime>
  <Words>1120</Words>
  <Application>Microsoft Office PowerPoint</Application>
  <PresentationFormat>Widescreen</PresentationFormat>
  <Paragraphs>114</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selahattin caner</dc:creator>
  <cp:lastModifiedBy>selahattin caner</cp:lastModifiedBy>
  <cp:revision>44</cp:revision>
  <dcterms:created xsi:type="dcterms:W3CDTF">2020-09-03T10:57:13Z</dcterms:created>
  <dcterms:modified xsi:type="dcterms:W3CDTF">2020-09-14T09:09:11Z</dcterms:modified>
</cp:coreProperties>
</file>